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 id="2147483711" r:id="rId2"/>
    <p:sldMasterId id="2147483707" r:id="rId3"/>
    <p:sldMasterId id="2147483705" r:id="rId4"/>
    <p:sldMasterId id="2147484178" r:id="rId5"/>
    <p:sldMasterId id="2147484190" r:id="rId6"/>
    <p:sldMasterId id="2147484255" r:id="rId7"/>
    <p:sldMasterId id="2147484270" r:id="rId8"/>
    <p:sldMasterId id="2147484283" r:id="rId9"/>
    <p:sldMasterId id="2147484295" r:id="rId10"/>
    <p:sldMasterId id="2147484307" r:id="rId11"/>
    <p:sldMasterId id="2147484319" r:id="rId12"/>
    <p:sldMasterId id="2147484331" r:id="rId13"/>
    <p:sldMasterId id="2147484344" r:id="rId14"/>
    <p:sldMasterId id="2147484356" r:id="rId15"/>
    <p:sldMasterId id="2147484368" r:id="rId16"/>
    <p:sldMasterId id="2147484383" r:id="rId17"/>
    <p:sldMasterId id="2147484394" r:id="rId18"/>
    <p:sldMasterId id="2147484407" r:id="rId19"/>
    <p:sldMasterId id="2147484418" r:id="rId20"/>
    <p:sldMasterId id="2147484431" r:id="rId21"/>
    <p:sldMasterId id="2147484447" r:id="rId22"/>
    <p:sldMasterId id="2147484459" r:id="rId23"/>
    <p:sldMasterId id="2147484461" r:id="rId24"/>
    <p:sldMasterId id="2147484473" r:id="rId25"/>
    <p:sldMasterId id="2147484487" r:id="rId26"/>
    <p:sldMasterId id="2147484502" r:id="rId27"/>
    <p:sldMasterId id="2147484515" r:id="rId28"/>
  </p:sldMasterIdLst>
  <p:notesMasterIdLst>
    <p:notesMasterId r:id="rId75"/>
  </p:notesMasterIdLst>
  <p:sldIdLst>
    <p:sldId id="335" r:id="rId29"/>
    <p:sldId id="258" r:id="rId30"/>
    <p:sldId id="307" r:id="rId31"/>
    <p:sldId id="308" r:id="rId32"/>
    <p:sldId id="309" r:id="rId33"/>
    <p:sldId id="310" r:id="rId34"/>
    <p:sldId id="311" r:id="rId35"/>
    <p:sldId id="312" r:id="rId36"/>
    <p:sldId id="5296" r:id="rId37"/>
    <p:sldId id="2429" r:id="rId38"/>
    <p:sldId id="5297" r:id="rId39"/>
    <p:sldId id="262" r:id="rId40"/>
    <p:sldId id="2430" r:id="rId41"/>
    <p:sldId id="5305" r:id="rId42"/>
    <p:sldId id="5302" r:id="rId43"/>
    <p:sldId id="356" r:id="rId44"/>
    <p:sldId id="1987" r:id="rId45"/>
    <p:sldId id="294" r:id="rId46"/>
    <p:sldId id="420" r:id="rId47"/>
    <p:sldId id="436" r:id="rId48"/>
    <p:sldId id="256" r:id="rId49"/>
    <p:sldId id="5306" r:id="rId50"/>
    <p:sldId id="325" r:id="rId51"/>
    <p:sldId id="435" r:id="rId52"/>
    <p:sldId id="352" r:id="rId53"/>
    <p:sldId id="5435" r:id="rId54"/>
    <p:sldId id="437" r:id="rId55"/>
    <p:sldId id="5490" r:id="rId56"/>
    <p:sldId id="5487" r:id="rId57"/>
    <p:sldId id="5488" r:id="rId58"/>
    <p:sldId id="5489" r:id="rId59"/>
    <p:sldId id="4234" r:id="rId60"/>
    <p:sldId id="4235" r:id="rId61"/>
    <p:sldId id="346" r:id="rId62"/>
    <p:sldId id="510" r:id="rId63"/>
    <p:sldId id="639" r:id="rId64"/>
    <p:sldId id="640" r:id="rId65"/>
    <p:sldId id="452" r:id="rId66"/>
    <p:sldId id="517" r:id="rId67"/>
    <p:sldId id="633" r:id="rId68"/>
    <p:sldId id="439" r:id="rId69"/>
    <p:sldId id="270" r:id="rId70"/>
    <p:sldId id="441" r:id="rId71"/>
    <p:sldId id="442" r:id="rId72"/>
    <p:sldId id="353" r:id="rId73"/>
    <p:sldId id="5434"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0C4B"/>
    <a:srgbClr val="000000"/>
    <a:srgbClr val="FF8000"/>
    <a:srgbClr val="FFFF00"/>
    <a:srgbClr val="00FFFF"/>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A64F42-D76F-4CB5-A523-B4D411330403}" v="735" dt="2023-12-05T08:32:57.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02" autoAdjust="0"/>
    <p:restoredTop sz="94694" autoAdjust="0"/>
  </p:normalViewPr>
  <p:slideViewPr>
    <p:cSldViewPr>
      <p:cViewPr varScale="1">
        <p:scale>
          <a:sx n="97" d="100"/>
          <a:sy n="97" d="100"/>
        </p:scale>
        <p:origin x="192" y="1384"/>
      </p:cViewPr>
      <p:guideLst>
        <p:guide orient="horz" pos="2160"/>
        <p:guide pos="2880"/>
      </p:guideLst>
    </p:cSldViewPr>
  </p:slideViewPr>
  <p:outlineViewPr>
    <p:cViewPr>
      <p:scale>
        <a:sx n="33" d="100"/>
        <a:sy n="33" d="100"/>
      </p:scale>
      <p:origin x="0" y="228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4F52B35-61D0-F34F-96DB-2BD165CCE5FC}" type="slidenum">
              <a:rPr lang="en-US"/>
              <a:pPr>
                <a:defRPr/>
              </a:pPr>
              <a:t>‹#›</a:t>
            </a:fld>
            <a:endParaRPr lang="en-US"/>
          </a:p>
        </p:txBody>
      </p:sp>
    </p:spTree>
    <p:extLst>
      <p:ext uri="{BB962C8B-B14F-4D97-AF65-F5344CB8AC3E}">
        <p14:creationId xmlns:p14="http://schemas.microsoft.com/office/powerpoint/2010/main" val="3422649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8BB5EB-0450-C64C-8493-2E8F1139F8D3}" type="slidenum">
              <a:rPr lang="en-US" sz="1200"/>
              <a:pPr/>
              <a:t>1</a:t>
            </a:fld>
            <a:endParaRPr 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3CBF4-AE8A-A44D-A1CB-722FB2680D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87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D5A640-FCBD-B643-A0E9-0B29E54237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2635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OS-26-Ezek40-43-slide 36</a:t>
            </a:r>
          </a:p>
          <a:p>
            <a:r>
              <a:rPr lang="en-US"/>
              <a:t>NS-06-Rom1-2-slide 191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6089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أنظر الصورة رقم 1. الجدول الزمني للملكوت والهيكل الموصوف في 40-48.</a:t>
            </a:r>
          </a:p>
          <a:p>
            <a:pPr algn="r" rtl="1" eaLnBrk="1" hangingPunct="1"/>
            <a:r>
              <a:rPr lang="ar-JO" dirty="0">
                <a:latin typeface="Arial" panose="020B0604020202020204" pitchFamily="34" charset="0"/>
                <a:ea typeface="ＭＳ Ｐゴシック" charset="0"/>
                <a:cs typeface="Arial" panose="020B0604020202020204" pitchFamily="34" charset="0"/>
              </a:rPr>
              <a:t>كما تُظهر الصورة رقم ، نحن حاليًا في الجزء السفلي الأيسر المسمى "الفترة الحالية." من المحتمل أن تبدأ "فترة 7 سنوات الضيقة" قريبًا جدًا. قبل ذلك الوقت سيكون هناك "القيامة واختطاف مؤمني الكنيسة" الذين سينتظرون الضيقة في السماء ثم "العودة مع المسيح" في نهاية فترة الضيقة. </a:t>
            </a:r>
          </a:p>
          <a:p>
            <a:pPr algn="r" rtl="1" eaLnBrk="1" hangingPunct="1"/>
            <a:r>
              <a:rPr lang="ar-JO" dirty="0">
                <a:latin typeface="Arial" panose="020B0604020202020204" pitchFamily="34" charset="0"/>
                <a:ea typeface="ＭＳ Ｐゴシック" charset="0"/>
                <a:cs typeface="Arial" panose="020B0604020202020204" pitchFamily="34" charset="0"/>
              </a:rPr>
              <a:t>يقول رؤيا 19: 11- 16، "وَإِذَا فَرَسٌ أَبْيَضُ وَٱلْجَالِسُ عَلَيْهِ يُدْعَى أَمِينًا وَصَادِقًا" ذلك هو يسوع، "وَٱلْأَجْنَادُ ٱلَّذِينَ فِي ٱلسَّمَاءِ كَانُوا يَتْبَعُونَهُ" أي نحنُ، "لَابِسِينَ بَزًّا أَبْيَضَ وَنَقِيًّا. وَمِنْ فَمِهِ يَخْرُجُ سَيْفٌ مَاضٍ لِكَيْ يَضْرِبَ بِهِ ٱلْأُمَمَ. وَهُوَ سَيَرْعَاهُمْ بِعَصًا مِنْ حَدِيدٍ" سيضرب الأمم عندما يعود للدفاع عن إسرائيل (أنظر إشارتي إلى زكريا 12-14 في مسحي لمتى ورومية 9-11) في نهاية فترة 7 سنوات الضيقة،" وسيرعى الأمم بعصًا من حديد خلاب "المملكة المسيانية التي تبلغ 1000 عامًا." </a:t>
            </a:r>
          </a:p>
          <a:p>
            <a:pPr algn="r" rtl="1" eaLnBrk="1" hangingPunct="1"/>
            <a:r>
              <a:rPr lang="ar-JO" dirty="0">
                <a:latin typeface="Arial" panose="020B0604020202020204" pitchFamily="34" charset="0"/>
                <a:ea typeface="ＭＳ Ｐゴシック" charset="0"/>
                <a:cs typeface="Arial" panose="020B0604020202020204" pitchFamily="34" charset="0"/>
              </a:rPr>
              <a:t>" وَلَهُ عَلَى ثَوْبِهِ وَعَلَى فَخْذِهِ ٱسْمٌ مَكْتُوبٌ: مَلِكُ ٱلْمُلُوكِ وَرَبُّ ٱلْأَرْبَابِ" فخلال هذه المملكة سيكون هناك أمم متعددة، كل لها ملكها الخاص، لكن يسوع الذي سيحكم من أورشليم، سيكون ملكًا على جميع الملوك.</a:t>
            </a:r>
          </a:p>
          <a:p>
            <a:pPr algn="r" rtl="1" eaLnBrk="1" hangingPunct="1"/>
            <a:r>
              <a:rPr lang="ar-JO" dirty="0">
                <a:latin typeface="Arial" panose="020B0604020202020204" pitchFamily="34" charset="0"/>
                <a:ea typeface="ＭＳ Ｐゴシック" charset="0"/>
                <a:cs typeface="Arial" panose="020B0604020202020204" pitchFamily="34" charset="0"/>
              </a:rPr>
              <a:t>ثم بعد الملكوت، سيكون هناك "سماء جديدة" و "أرضًا جديدة،" كما في الجانب الإيمن من الجدول الزمني. وفي رؤيا 21: 1-3، "ثُمَّ رَأَيْتُ سَمَاءً جَدِيدَةً وَأَرْضًا جَدِيدَةً... ورَأَيْتُ ٱلْمَدِينَةَ ٱلْمُقَدَّسَةَ أُورُشَلِيمَ ٱلْجَدِيدَةَ نَازِلَةً مِنَ ٱلسَّمَاءِ مِنْ عِنْدِ ٱللهِ." إذا نزلت أورشليم الجديدة من عند الله من السماء، فلا بد أن تأتي إلى الأرض، لأنه ليس هناك سوى السماء والأرض. "وَسَمِعْتُ..: هُوَذَا مَسْكَنُ ٱللهِ مَعَ ٱلنَّاسِ" سوف ينزل الله ويجعل مسكنه مع الناس؛ لن يصعد الناس ليقضوا الأبدية في خيام الاجتماع في السماء. "وَهُوَ سَيَسْكُنُ مَعَهُمْ" ولن نسكن معه في السماء، فهو سيكن معنا على الأرض الجديدة إلى الأبد. المكان الذي يعده لنا يسوع في السماء (يوحنا 14: 2-3)، قد لا ينزل إلى الأرض إلا بعد الملكوت في أورشليم الجديدة، لكننا سنكون على الأرض أثناء الملكوت أيضًا (متى 19: 28).</a:t>
            </a:r>
          </a:p>
          <a:p>
            <a:pPr algn="r" rtl="1" eaLnBrk="1" hangingPunct="1"/>
            <a:r>
              <a:rPr lang="ar-JO" dirty="0">
                <a:latin typeface="Arial" panose="020B0604020202020204" pitchFamily="34" charset="0"/>
                <a:ea typeface="ＭＳ Ｐゴシック" charset="0"/>
                <a:cs typeface="Arial" panose="020B0604020202020204" pitchFamily="34" charset="0"/>
              </a:rPr>
              <a:t>لذلك أخرج من عقلك فكرة أنك ستكون في الجنة إلى الأبد. نحن في الجنة لفترة قصيرة فقط. وحتى الذين ماتوا في الرب منذ ألف سنة، وأرواحهم في السماء، فإن أجسادهم ما تزال معنا هنا على الأرض. وبعد القيامة، سيكون هناك توقف قصير جدًا في السماء قبل العودة إلى الأرض مع المسيح ودخول الملكوت المسياني. لذلك يمكننا استخدام عدد أقل بكثير من الترانيم حول السير في السماء مع يسوع، والمزيد من الترانيم عما سيكون عليه الحال في الملكوت. </a:t>
            </a:r>
          </a:p>
          <a:p>
            <a:pPr algn="r" rtl="1" eaLnBrk="1" hangingPunct="1"/>
            <a:r>
              <a:rPr lang="ar-JO" dirty="0">
                <a:latin typeface="Arial" panose="020B0604020202020204" pitchFamily="34" charset="0"/>
                <a:ea typeface="ＭＳ Ｐゴシック" charset="0"/>
                <a:cs typeface="Arial" panose="020B0604020202020204" pitchFamily="34" charset="0"/>
              </a:rPr>
              <a:t>وبما أننا سنقضي الكثير من الوقت في الملكوت، فيجب أن نتعلم عنه؛ وسيكون للأرض الجديدة أوجه تشابه كثيرة مع الملكوت، على الرغم من وجود بعض الاختلافات. أعلم أن الله يريدنا أن نتعلم عن الملكوت، فقد أخبرنا الكثير عنه في إشعياء، وإرمياء، وحزقيال، والأنبياء الصغار، والمزامير وما إلى ذلك. وفائدة التعلم عن الملكوت، أنه سيساعدك على المثابرة خلال التجارب، ويساعدك على العمل بحماسة أكبر.</a:t>
            </a:r>
          </a:p>
          <a:p>
            <a:pPr algn="r" rtl="1" eaLnBrk="1" hangingPunct="1"/>
            <a:r>
              <a:rPr lang="ar-JO" dirty="0">
                <a:latin typeface="Arial" panose="020B0604020202020204" pitchFamily="34" charset="0"/>
                <a:ea typeface="ＭＳ Ｐゴシック" charset="0"/>
                <a:cs typeface="Arial" panose="020B0604020202020204" pitchFamily="34" charset="0"/>
              </a:rPr>
              <a:t>كان من الممكن أن يعطينا الله نظرة عامة فقط عن الملكوت في هذه الاصحاحات التسعة الأخيرة من حزقيال، ولكن بدلاً من ذلك يركزون كثيرًا على مبنى واحد، وهو الهيكل، بحيث إذا عرفنا أن هذا المبنى الوحيد الذي سيكون في مركز الملكوت، بطريقة مفصلة للغاية، سيكون الملكوت بكامله حقيقيًا وصلبًا للغاية بالنسبة لنا، لذلك فإن أملنا الأكيد في دخول الملكوت في المستقبل سيساعدنا في تجاربنا وأعمالنا اليوم.</a:t>
            </a:r>
          </a:p>
          <a:p>
            <a:pPr algn="r" rtl="1" eaLnBrk="1" hangingPunct="1"/>
            <a:r>
              <a:rPr lang="ar-JO" dirty="0">
                <a:latin typeface="Arial" panose="020B0604020202020204" pitchFamily="34" charset="0"/>
                <a:ea typeface="ＭＳ Ｐゴシック" charset="0"/>
                <a:cs typeface="Arial" panose="020B0604020202020204" pitchFamily="34" charset="0"/>
              </a:rPr>
              <a:t>حزقيال 40: 1-2 الجبل</a:t>
            </a:r>
          </a:p>
          <a:p>
            <a:pPr algn="r" rtl="1" eaLnBrk="1" hangingPunct="1"/>
            <a:r>
              <a:rPr lang="ar-JO" dirty="0">
                <a:latin typeface="Arial" panose="020B0604020202020204" pitchFamily="34" charset="0"/>
                <a:ea typeface="ＭＳ Ｐゴシック" charset="0"/>
                <a:cs typeface="Arial" panose="020B0604020202020204" pitchFamily="34" charset="0"/>
              </a:rPr>
              <a:t>عندما وصل حزقيال لأول مرة في المستقبل إلى أرض إسرائيل، رأي جبلاً عاليًا جدًا. الآن، لا يوجد في إسرائيل اليوم جبل مرتفع، لكن سيكون هناك تغيّلات جيولوجية قبل الملكوت المسياني. يقول إشعياء 2: 2 "وَيَكُونُ فِي آخِرِ ٱلْأَيَّامِ أَنَّ جَبَلَ بَيْتِ ٱلرَّبِّ" أي الجبل الذي يكون عليه بيت الرب، الهيكل "يَكُونُ ثَابِتًا فِي رَأْسِ ٱلْجِبَالِ" وهذا يعني أنه سيكون أعلى جبل في العالم. يقول حزقيال 20: 40 " لِأَنَّهُ فِي جَبَلِ قُدْسِي، فِي جَبَلِ إِسْرَائِيلَ ٱلْعَالِي، يَقُولُ ٱلسَّيِّدُ ٱلرَّبُّ، هُنَاكَ يَعْبُدُنِي كُلُّ بَيْتِ إِسْرَائِيلَ، كُلُّهُمْ فِي ٱلْأَرْضِ."</a:t>
            </a:r>
          </a:p>
          <a:p>
            <a:pPr algn="r" rtl="1" eaLnBrk="1" hangingPunct="1"/>
            <a:r>
              <a:rPr lang="ar-JO" dirty="0">
                <a:latin typeface="Arial" panose="020B0604020202020204" pitchFamily="34" charset="0"/>
                <a:ea typeface="ＭＳ Ｐゴシック" charset="0"/>
                <a:cs typeface="Arial" panose="020B0604020202020204" pitchFamily="34" charset="0"/>
              </a:rPr>
              <a:t>ويتحدث زكريا 14: 1-10 عن التغيّرات الجيولوجية التي ستكون ضرورية "هُوَذَا يَوْمٌ لِلرَّبِّ يَأْتِي." "يوم الرب" هو اسم آخر لفترة 7 سنوات الضيقة؛ ويسمى أيضًا "وَقْتُ ضِيقٍ عَلَى يَعْقُوبَ" (إرمياء 30: 7). وتقول الآية 2 "وَأَجْمَعُ كُلَّ ٱلْأُمَمِ عَلَى أُورُشَلِيمَ لِلْمُحَارَبَةِ... فَيَخْرُجُ ٱلرَّبُّ وَيُحَارِبُ تِلْكَ ٱلْأُمَمَ." ويعود معنا المسيح يسوع ويضرب جيوش الأمم، كما رأينا في رؤيا 19. " وَتَقِفُ قَدَمَاهُ فِي ذَلِكَ ٱلْيَوْمِ عَلَى جَبَلِ ٱلزَّيْتُونِ ٱلَّذِي قُدَّامَ أُورُشَلِيمَ مِنَ ٱلشَّرْقِ." وهذا هو المكان الذي ترك منه يسوع المسيح الأرض (أعمال 1: 9-12). " فَيَنْشَقُّ جَبَلُ ٱلزَّيْتُونِ مِنْ وَسَطِهِ نَحْوَ ٱلشَّرْقِ وَنَحْوَ ٱلْغَرْبِ وَادِيًا عَظِيمًا جِدًّا، وَيَنْتَقِلُ نِصْفُ ٱلْجَبَلِ نَحْوَ ٱلشِّمَالِ، وَنِصْفُهُ نَحْوَ ٱلْجَنُوبِ... وَيَأْتِي ٱلرَّبُّ إِلَهِي وَجَمِيعُ ٱلْقِدِّيسِينَ مَعَكَ." في شخص المسيح في نهاية فترة الضيقة " وَجَمِيعُ ٱلْقِدِّيسِينَ" أي نحن العائدون مع المسيح. " وَتَتَحَوَّلُ ٱلْأَرْضُ كُلُّهَا كَٱلْعَرَبَةِ مِنْ جَبْعَ إِلَى رِمُّونَ جَنُوبَ أُورُشَلِيمَ. وَتَرْتَفِعُ ]على الأغلب أورشليم، وليس السهل[ وَتُعْمَرُ فِي مَكَانِهَا." وهكذا فإن جميع الجبال المحيطة بأورشليم، وجنوبها في أرض إسرائيل، ستنخفض، وتستقر في السهل، لكن أورشليم سترتفع إلى مستوى أعلى مما هي عليه الآن، وستنخفض الجبال الأخرى حول العالم، ليس إلى سهل، ولكن تكون قممها أدنى من جبل أورشليم." </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واين أودونيل، “حزقيال 40-48: جولة في هيكل حزقيال”</a:t>
            </a:r>
          </a:p>
          <a:p>
            <a:pPr algn="r" rtl="1" eaLnBrk="1" hangingPunct="1"/>
            <a:r>
              <a:rPr lang="en-US" dirty="0">
                <a:latin typeface="Arial" panose="020B0604020202020204" pitchFamily="34" charset="0"/>
                <a:ea typeface="ＭＳ Ｐゴシック" charset="0"/>
                <a:cs typeface="Arial" panose="020B0604020202020204" pitchFamily="34" charset="0"/>
              </a:rPr>
              <a:t>http://bible.ag/en/mr4web.html#EZanchor-anchor</a:t>
            </a:r>
          </a:p>
          <a:p>
            <a:pPr algn="r" rtl="1" eaLnBrk="1" hangingPunct="1"/>
            <a:r>
              <a:rPr lang="ar-JO" dirty="0">
                <a:latin typeface="Arial" panose="020B0604020202020204" pitchFamily="34" charset="0"/>
                <a:ea typeface="ＭＳ Ｐゴシック" charset="0"/>
                <a:cs typeface="Arial" panose="020B0604020202020204" pitchFamily="34" charset="0"/>
              </a:rPr>
              <a:t>تم التسجيل في 30 ديسمبر 2007</a:t>
            </a:r>
          </a:p>
          <a:p>
            <a:pPr algn="r" rtl="1" eaLnBrk="1" hangingPunct="1"/>
            <a:r>
              <a:rPr lang="ar-JO">
                <a:latin typeface="Arial" panose="020B0604020202020204" pitchFamily="34" charset="0"/>
                <a:ea typeface="ＭＳ Ｐゴシック" charset="0"/>
                <a:cs typeface="Arial" panose="020B0604020202020204" pitchFamily="34" charset="0"/>
              </a:rPr>
              <a:t>تم الوصول إليه في 30 أغسطس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730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E5390-0C60-434F-9821-7A5B39C6A0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1618" name="Rectangle 2"/>
          <p:cNvSpPr>
            <a:spLocks noGrp="1" noRot="1" noChangeAspect="1" noChangeArrowheads="1" noTextEdit="1"/>
          </p:cNvSpPr>
          <p:nvPr>
            <p:ph type="sldImg"/>
          </p:nvPr>
        </p:nvSpPr>
        <p:spPr>
          <a:ln/>
        </p:spPr>
      </p:sp>
      <p:sp>
        <p:nvSpPr>
          <p:cNvPr id="75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2CF21D-A5E0-F642-826C-4FC7A3F50F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0B754D-3C21-CC46-BE91-F98B99F4225D}" type="slidenum">
              <a:rPr lang="en-US" sz="1200"/>
              <a:pPr/>
              <a:t>23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937DB-4F7B-5A4E-ABF6-F6FF05B49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9697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BBF1AA-28CD-A54D-8735-2D4998BBD8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5D5837-26FF-AB46-A4DF-CAA0AFFE9DD8}" type="slidenum">
              <a:rPr lang="en-US" sz="1200"/>
              <a:pPr/>
              <a:t>25</a:t>
            </a:fld>
            <a:endParaRPr lang="en-US" sz="1200"/>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52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F15E66-16E2-4947-B7A7-7A71734AA1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F15E66-16E2-4947-B7A7-7A71734AA1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#25. The large brass altar before the temple at the center of the inner court.</a:t>
            </a:r>
          </a:p>
          <a:p>
            <a:r>
              <a:rPr lang="ar-SA" dirty="0"/>
              <a:t>حزقيال</a:t>
            </a:r>
            <a:r>
              <a:rPr lang="en-US" dirty="0"/>
              <a:t> 43:13-17, </a:t>
            </a:r>
            <a:r>
              <a:rPr lang="ru-RU" dirty="0"/>
              <a:t>"</a:t>
            </a:r>
            <a:r>
              <a:rPr lang="en-US" dirty="0"/>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dirty="0"/>
              <a:t>"</a:t>
            </a:r>
            <a:endParaRPr lang="en-US" dirty="0"/>
          </a:p>
          <a:p>
            <a:r>
              <a:rPr lang="en-US" dirty="0"/>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F696D6-1E6D-EA41-B7EE-8BD71BD8E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61094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either case, the center of Canaan will comprise land for the priests, Levites, and Prince.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141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F18EC6-5F0F-B540-B479-D6191C7BF978}" type="slidenum">
              <a:rPr lang="en-US" sz="1200"/>
              <a:pPr/>
              <a:t>3</a:t>
            </a:fld>
            <a:endParaRPr lang="en-US" sz="1200"/>
          </a:p>
        </p:txBody>
      </p:sp>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F6EE75-0842-2843-9B74-5CD02FF93FCA}" type="slidenum">
              <a:rPr lang="en-US" sz="1200"/>
              <a:pPr/>
              <a:t>34</a:t>
            </a:fld>
            <a:endParaRPr 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04E26-817F-FB42-A268-1F039CC5C63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4082" name="Rectangle 2"/>
          <p:cNvSpPr>
            <a:spLocks noGrp="1" noRot="1" noChangeAspect="1" noChangeArrowheads="1"/>
          </p:cNvSpPr>
          <p:nvPr>
            <p:ph type="sldImg"/>
          </p:nvPr>
        </p:nvSpPr>
        <p:spPr>
          <a:solidFill>
            <a:srgbClr val="FFFFFF"/>
          </a:solidFill>
          <a:ln/>
        </p:spPr>
      </p:sp>
      <p:sp>
        <p:nvSpPr>
          <p:cNvPr id="81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#35. Portions of land for the tribes of Israel going straight across from east to west. I have not tried to present accurate boundaries, but rather to show the general arrangement of the tribal portions. For example, the Golan Heights will probably be within the borders of Israel, though the picture doesn</a:t>
            </a:r>
            <a:r>
              <a:rPr lang="uk-UA"/>
              <a:t>'</a:t>
            </a:r>
            <a:r>
              <a:rPr lang="en-US"/>
              <a:t>t show it that way.</a:t>
            </a:r>
          </a:p>
          <a:p>
            <a:r>
              <a:rPr lang="en-US"/>
              <a:t>Northern Boundaries. Ezekiel 48:1, </a:t>
            </a:r>
            <a:r>
              <a:rPr lang="ru-RU"/>
              <a:t>"</a:t>
            </a:r>
            <a:r>
              <a:rPr lang="en-US"/>
              <a:t>Now these are the names of the tribes. From the north end to the coast of the way of Hethlon, as one goeth to Hamath, Hazarenan, the border of Damascus northward, to the coast of Hamath.</a:t>
            </a:r>
            <a:r>
              <a:rPr lang="ru-RU"/>
              <a:t>"</a:t>
            </a:r>
            <a:r>
              <a:rPr lang="en-US"/>
              <a:t> Hamath is present day Hama in Syria. The northern border of Israel during the Messianic Kingdom will extend to about the present northern border of Lebanon. Present day Lebanon will be part of millennial Israel.</a:t>
            </a:r>
          </a:p>
          <a:p>
            <a:r>
              <a:rPr lang="en-US"/>
              <a:t>Seven Northern Tribes. Ezekiel 48:2-7, </a:t>
            </a:r>
            <a:r>
              <a:rPr lang="ru-RU"/>
              <a:t>"</a:t>
            </a:r>
            <a:r>
              <a:rPr lang="en-US"/>
              <a:t>These are his sides east and west; a portion for Dan. And by the border of Dan, from the east side unto the west side, a portion for Asher. And by the border of Asher, from the east side even unto the west side, a portion for Naphtali. And by ... Naphtali, ... a portion for Manasseh. And by ... Manasseh, ... a portion for Ephraim. And by ... Ephraim, ... a portion for Reuben. And by ... Reuben, ... a portion for Judah.</a:t>
            </a:r>
            <a:r>
              <a:rPr lang="ru-RU"/>
              <a:t>"</a:t>
            </a:r>
            <a:r>
              <a:rPr lang="en-US"/>
              <a:t> Each tribe</a:t>
            </a:r>
            <a:r>
              <a:rPr lang="uk-UA"/>
              <a:t>'</a:t>
            </a:r>
            <a:r>
              <a:rPr lang="en-US"/>
              <a:t>s portion will extend completely across from the western boundaries, like the Jordan River, to the Mediterranean Sea.</a:t>
            </a:r>
          </a:p>
          <a:p>
            <a:r>
              <a:rPr lang="en-US"/>
              <a:t>Today most Jewish people don</a:t>
            </a:r>
            <a:r>
              <a:rPr lang="uk-UA"/>
              <a:t>'</a:t>
            </a:r>
            <a:r>
              <a:rPr lang="en-US"/>
              <a:t>t know which tribe they are descended from, the exception being some descendants of priests and Levites who have family names like Cohen, the Hebrew word for priest, or Levi. But now we have genetic tests, and anyway the Lord knows the genealogy of everyone. Jewish tradition says that when Elijah returns before the Messianic Kingdom is set up, he will provide Jewish people with their tribal identities.</a:t>
            </a:r>
          </a:p>
          <a:p>
            <a:r>
              <a:rPr lang="en-US"/>
              <a:t>So although physical things like genealogies have no relevance in the church age or for spiritual salvation; in the future, genealogies will be important again, at least in determining how physically close to the shekinah glory a person will be able to live.</a:t>
            </a:r>
          </a:p>
          <a:p>
            <a:r>
              <a:rPr lang="en-US"/>
              <a:t>Some Gentiles, possibly proselytes, will dwell among the tribes in the land, </a:t>
            </a:r>
            <a:r>
              <a:rPr lang="ru-RU"/>
              <a:t>"</a:t>
            </a:r>
            <a:r>
              <a:rPr lang="en-US"/>
              <a:t>in what tribe the stranger sojourneth, there shall ye give him his inheritance,</a:t>
            </a:r>
            <a:r>
              <a:rPr lang="ru-RU"/>
              <a:t>"</a:t>
            </a:r>
            <a:r>
              <a:rPr lang="en-US"/>
              <a:t> Ez47:23. And some Gentiles in their natural bodies during the kingdom will become servants to Israelites so they can live in the land. </a:t>
            </a:r>
            <a:r>
              <a:rPr lang="ru-RU"/>
              <a:t>"</a:t>
            </a:r>
            <a:r>
              <a:rPr lang="en-US"/>
              <a:t>Strangers shall stand and feed your flocks, and the sons of the alien shall be your plowmen and your vinedressers ... For your shame, ye shall have double [blessing, joy, inheritance, etc.],</a:t>
            </a:r>
            <a:r>
              <a:rPr lang="ru-RU"/>
              <a:t>"</a:t>
            </a:r>
            <a:r>
              <a:rPr lang="en-US"/>
              <a:t> Is60:1-61:7.</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0FF659-A2B3-E449-99BD-FC5DEBC4FA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0177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99" indent="-285730">
              <a:defRPr sz="2400">
                <a:solidFill>
                  <a:schemeClr val="tx1"/>
                </a:solidFill>
                <a:latin typeface="Arial" charset="0"/>
                <a:ea typeface="ＭＳ Ｐゴシック" charset="0"/>
              </a:defRPr>
            </a:lvl2pPr>
            <a:lvl3pPr marL="1142922" indent="-228584">
              <a:defRPr sz="2400">
                <a:solidFill>
                  <a:schemeClr val="tx1"/>
                </a:solidFill>
                <a:latin typeface="Arial" charset="0"/>
                <a:ea typeface="ＭＳ Ｐゴシック" charset="0"/>
              </a:defRPr>
            </a:lvl3pPr>
            <a:lvl4pPr marL="1600089" indent="-228584">
              <a:defRPr sz="2400">
                <a:solidFill>
                  <a:schemeClr val="tx1"/>
                </a:solidFill>
                <a:latin typeface="Arial" charset="0"/>
                <a:ea typeface="ＭＳ Ｐゴシック" charset="0"/>
              </a:defRPr>
            </a:lvl4pPr>
            <a:lvl5pPr marL="2057258" indent="-228584">
              <a:defRPr sz="2400">
                <a:solidFill>
                  <a:schemeClr val="tx1"/>
                </a:solidFill>
                <a:latin typeface="Arial" charset="0"/>
                <a:ea typeface="ＭＳ Ｐゴシック" charset="0"/>
              </a:defRPr>
            </a:lvl5pPr>
            <a:lvl6pPr marL="2514427" indent="-228584" eaLnBrk="0" fontAlgn="base" hangingPunct="0">
              <a:spcBef>
                <a:spcPct val="0"/>
              </a:spcBef>
              <a:spcAft>
                <a:spcPct val="0"/>
              </a:spcAft>
              <a:defRPr sz="2400">
                <a:solidFill>
                  <a:schemeClr val="tx1"/>
                </a:solidFill>
                <a:latin typeface="Arial" charset="0"/>
                <a:ea typeface="ＭＳ Ｐゴシック" charset="0"/>
              </a:defRPr>
            </a:lvl6pPr>
            <a:lvl7pPr marL="2971595" indent="-228584" eaLnBrk="0" fontAlgn="base" hangingPunct="0">
              <a:spcBef>
                <a:spcPct val="0"/>
              </a:spcBef>
              <a:spcAft>
                <a:spcPct val="0"/>
              </a:spcAft>
              <a:defRPr sz="2400">
                <a:solidFill>
                  <a:schemeClr val="tx1"/>
                </a:solidFill>
                <a:latin typeface="Arial" charset="0"/>
                <a:ea typeface="ＭＳ Ｐゴシック" charset="0"/>
              </a:defRPr>
            </a:lvl7pPr>
            <a:lvl8pPr marL="3428764" indent="-228584" eaLnBrk="0" fontAlgn="base" hangingPunct="0">
              <a:spcBef>
                <a:spcPct val="0"/>
              </a:spcBef>
              <a:spcAft>
                <a:spcPct val="0"/>
              </a:spcAft>
              <a:defRPr sz="2400">
                <a:solidFill>
                  <a:schemeClr val="tx1"/>
                </a:solidFill>
                <a:latin typeface="Arial" charset="0"/>
                <a:ea typeface="ＭＳ Ｐゴシック" charset="0"/>
              </a:defRPr>
            </a:lvl8pPr>
            <a:lvl9pPr marL="3885932" indent="-228584" eaLnBrk="0" fontAlgn="base" hangingPunct="0">
              <a:spcBef>
                <a:spcPct val="0"/>
              </a:spcBef>
              <a:spcAft>
                <a:spcPct val="0"/>
              </a:spcAft>
              <a:defRPr sz="2400">
                <a:solidFill>
                  <a:schemeClr val="tx1"/>
                </a:solidFill>
                <a:latin typeface="Arial" charset="0"/>
                <a:ea typeface="ＭＳ Ｐゴシック" charset="0"/>
              </a:defRPr>
            </a:lvl9pPr>
          </a:lstStyle>
          <a:p>
            <a:fld id="{2C17F0E7-DB59-A948-AE05-6FE45E0D4A37}" type="slidenum">
              <a:rPr lang="en-US" sz="1200">
                <a:solidFill>
                  <a:prstClr val="black"/>
                </a:solidFill>
              </a:rPr>
              <a:pPr/>
              <a:t>45</a:t>
            </a:fld>
            <a:endParaRPr lang="en-US" sz="1200">
              <a:solidFill>
                <a:prstClr val="black"/>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xfrm>
            <a:off x="685800" y="4343401"/>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92CA5-AB36-A845-9F52-5D55B4252EE0}" type="slidenum">
              <a:rPr lang="en-US" sz="1200"/>
              <a:pPr/>
              <a:t>4</a:t>
            </a:fld>
            <a:endParaRPr lang="en-US" sz="1200"/>
          </a:p>
        </p:txBody>
      </p:sp>
      <p:sp>
        <p:nvSpPr>
          <p:cNvPr id="93186" name="Rectangle 2"/>
          <p:cNvSpPr>
            <a:spLocks noGrp="1" noRot="1" noChangeAspect="1" noChangeArrowheads="1" noTextEdit="1"/>
          </p:cNvSpPr>
          <p:nvPr>
            <p:ph type="sldImg"/>
          </p:nvPr>
        </p:nvSpPr>
        <p:spPr>
          <a:solidFill>
            <a:srgbClr val="FFFFFF"/>
          </a:solidFill>
          <a:ln/>
        </p:spPr>
      </p:sp>
      <p:sp>
        <p:nvSpPr>
          <p:cNvPr id="931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747605-4851-4E49-83D5-BF728B4DBB9D}" type="slidenum">
              <a:rPr lang="en-US" sz="1200"/>
              <a:pPr/>
              <a:t>5</a:t>
            </a:fld>
            <a:endParaRPr lang="en-US" sz="1200"/>
          </a:p>
        </p:txBody>
      </p:sp>
      <p:sp>
        <p:nvSpPr>
          <p:cNvPr id="95234" name="Rectangle 2"/>
          <p:cNvSpPr>
            <a:spLocks noGrp="1" noRot="1" noChangeAspect="1" noChangeArrowheads="1" noTextEdit="1"/>
          </p:cNvSpPr>
          <p:nvPr>
            <p:ph type="sldImg"/>
          </p:nvPr>
        </p:nvSpPr>
        <p:spPr>
          <a:solidFill>
            <a:srgbClr val="FFFFFF"/>
          </a:solidFill>
          <a:ln/>
        </p:spPr>
      </p:sp>
      <p:sp>
        <p:nvSpPr>
          <p:cNvPr id="952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3BF30-C5F1-DF42-B4CE-D64F822E30C4}" type="slidenum">
              <a:rPr lang="en-US" sz="1200"/>
              <a:pPr/>
              <a:t>6</a:t>
            </a:fld>
            <a:endParaRPr lang="en-US" sz="1200"/>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8E05E7-70E8-D94B-A577-3E708B58406D}" type="slidenum">
              <a:rPr lang="en-US" sz="1200"/>
              <a:pPr/>
              <a:t>7</a:t>
            </a:fld>
            <a:endParaRPr 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BE73E3-2692-3C43-BE75-37BCBE7C4AF0}" type="slidenum">
              <a:rPr lang="en-US" sz="1200"/>
              <a:pPr/>
              <a:t>8</a:t>
            </a:fld>
            <a:endParaRPr lang="en-US" sz="1200"/>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0A1A8-C1EB-AC4E-BDB8-5B0307C84C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0803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AB79544-60FC-B64B-AED2-391808DE349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943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97FD340-1599-E746-A771-6D0B96B17FE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839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971131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212920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23525337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2FD0CC-9EF4-694C-895C-42285749AC4F}" type="slidenum">
              <a:rPr lang="en-US"/>
              <a:pPr>
                <a:defRPr/>
              </a:pPr>
              <a:t>‹#›</a:t>
            </a:fld>
            <a:endParaRPr lang="en-US"/>
          </a:p>
        </p:txBody>
      </p:sp>
    </p:spTree>
    <p:extLst>
      <p:ext uri="{BB962C8B-B14F-4D97-AF65-F5344CB8AC3E}">
        <p14:creationId xmlns:p14="http://schemas.microsoft.com/office/powerpoint/2010/main" val="42127367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750C957-1793-D341-B2E0-3CDCD42DD1E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0409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E5B806-6EEF-2845-AC11-D6E5C750AD4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19481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3BDC715D-C2EE-0C49-84CB-4AB43C1B7E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64203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89D1883-474A-8344-B435-DA0E6CED2D1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75855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0ED4DEDD-8B20-764F-ABA0-7C699F76D01D}"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568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8E1B5A33-EB59-5848-AD08-7B6AB98E0537}"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931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198408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06E0762-18CF-E349-9C08-14C22C860126}"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4449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DBDF550-DB71-EC48-A353-DC89FF08AD0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75357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97F6C3-5101-5A45-ADDD-C6483485C2D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91362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237C1E-1809-4E48-94D1-E82B05268C0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6001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708698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411092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30836354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3998270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37979969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24507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6153715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24967422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4286481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2550380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8699669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41220732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1723270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1752772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1458714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249168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313740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16805775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11573699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16189122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3878221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20749438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29737797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4132154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29632289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3040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65724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8505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3753328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04740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0475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85907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12527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04360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78165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7874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06686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19255991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2335294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35196369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4224660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12640024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1442895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11606636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823771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34281743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7099071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20388192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11518812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4043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33704473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229781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413186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592536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137032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547839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6931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20055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6860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0105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813398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2206102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54558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248838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324946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719459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031727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3593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737388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818969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8754767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5598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9363004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1262300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42562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957619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819831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16959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796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1267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97471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91778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796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23455504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91245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568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0236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1649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612090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6223143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7699460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76856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457847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7175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898299B-D6D1-764C-86D0-7BF9AB7566A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6425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27801982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116247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3930606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82898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568422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162605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7906172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65430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90215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10786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541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22997075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26317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41536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199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956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6032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53752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3CD5960-DE58-9549-9D1E-9977B1E46550}"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7540598"/>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E2AC4BD-ACA5-1742-B980-96D34637DAF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29623819"/>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1435CDD-509D-714C-A80F-7530A5D2713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2817028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AA48C59-6889-A94B-A32E-C1872191FB5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147067"/>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10931158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F7579BF-60A4-7F4A-8582-C0CFBFEE348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348868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4FF0426-95B7-0C4E-BD70-7BCDA2379B1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72873379"/>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E38683F-DEE4-5844-8D80-5DD23667B76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32126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0E2CB0F-D506-4849-8809-7B22F00A106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2138308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2AB7C18-1181-5A4C-A52A-C747D58A3F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2370291"/>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8DE9536-7A89-1245-8034-B4013A423F9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69611408"/>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79D637-9252-0645-9228-66DAD93D573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54751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ACB891B-C895-1549-93E8-4C2F5329292B}"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823888"/>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608447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2201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270643-DD5C-F748-957F-EBD96F2DAB76}" type="slidenum">
              <a:rPr lang="en-US"/>
              <a:pPr>
                <a:defRPr/>
              </a:pPr>
              <a:t>‹#›</a:t>
            </a:fld>
            <a:endParaRPr lang="en-US"/>
          </a:p>
        </p:txBody>
      </p:sp>
    </p:spTree>
    <p:extLst>
      <p:ext uri="{BB962C8B-B14F-4D97-AF65-F5344CB8AC3E}">
        <p14:creationId xmlns:p14="http://schemas.microsoft.com/office/powerpoint/2010/main" val="20658699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085367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471562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05678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875059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9109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625461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76296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41082436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929478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259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43D3DC3-D1B9-4F46-AE4F-45AF5C357B6D}" type="slidenum">
              <a:rPr lang="en-US"/>
              <a:pPr>
                <a:defRPr/>
              </a:pPr>
              <a:t>‹#›</a:t>
            </a:fld>
            <a:endParaRPr lang="en-US"/>
          </a:p>
        </p:txBody>
      </p:sp>
    </p:spTree>
    <p:extLst>
      <p:ext uri="{BB962C8B-B14F-4D97-AF65-F5344CB8AC3E}">
        <p14:creationId xmlns:p14="http://schemas.microsoft.com/office/powerpoint/2010/main" val="3503629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13025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03800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69892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8721503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9066954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22680960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14867784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2079092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34409585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2963377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0716C6-1A9F-FF41-B84C-DEE3839D3841}" type="slidenum">
              <a:rPr lang="en-US"/>
              <a:pPr>
                <a:defRPr/>
              </a:pPr>
              <a:t>‹#›</a:t>
            </a:fld>
            <a:endParaRPr lang="en-US"/>
          </a:p>
        </p:txBody>
      </p:sp>
    </p:spTree>
    <p:extLst>
      <p:ext uri="{BB962C8B-B14F-4D97-AF65-F5344CB8AC3E}">
        <p14:creationId xmlns:p14="http://schemas.microsoft.com/office/powerpoint/2010/main" val="38771599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0527722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28802176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4092906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37803085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a:solidFill>
                  <a:srgbClr val="FFFFCC"/>
                </a:solidFill>
                <a:effectLst/>
                <a:latin typeface="Arial" pitchFamily="-112" charset="0"/>
                <a:ea typeface="新細明體"/>
                <a:cs typeface="新細明體"/>
              </a:defRPr>
            </a:lvl1pPr>
          </a:lstStyle>
          <a:p>
            <a:pPr defTabSz="914400" fontAlgn="base">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CC"/>
                </a:solidFill>
                <a:ea typeface="新細明體" charset="0"/>
                <a:cs typeface="新細明體" charset="0"/>
              </a:defRPr>
            </a:lvl1pPr>
          </a:lstStyle>
          <a:p>
            <a:pPr defTabSz="914400" eaLnBrk="0" fontAlgn="base" hangingPunct="0">
              <a:spcBef>
                <a:spcPct val="0"/>
              </a:spcBef>
              <a:spcAft>
                <a:spcPct val="0"/>
              </a:spcAft>
              <a:defRPr/>
            </a:pPr>
            <a:fld id="{8A6A3034-524C-F147-8D9E-85272E27B154}" type="slidenum">
              <a:rPr lang="en-US" altLang="zh-TW">
                <a:latin typeface="Arial" charset="0"/>
              </a:rPr>
              <a:pPr defTabSz="914400" eaLnBrk="0" fontAlgn="base" hangingPunct="0">
                <a:spcBef>
                  <a:spcPct val="0"/>
                </a:spcBef>
                <a:spcAft>
                  <a:spcPct val="0"/>
                </a:spcAft>
                <a:defRPr/>
              </a:pPr>
              <a:t>‹#›</a:t>
            </a:fld>
            <a:endParaRPr lang="en-US" altLang="zh-TW">
              <a:latin typeface="Arial" charset="0"/>
            </a:endParaRPr>
          </a:p>
        </p:txBody>
      </p:sp>
    </p:spTree>
    <p:extLst>
      <p:ext uri="{BB962C8B-B14F-4D97-AF65-F5344CB8AC3E}">
        <p14:creationId xmlns:p14="http://schemas.microsoft.com/office/powerpoint/2010/main" val="7452956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C778932-13EF-FA45-8930-4D81803DE9BB}" type="slidenum">
              <a:rPr lang="en-SG"/>
              <a:pPr>
                <a:defRPr/>
              </a:pPr>
              <a:t>‹#›</a:t>
            </a:fld>
            <a:endParaRPr lang="en-SG"/>
          </a:p>
        </p:txBody>
      </p:sp>
    </p:spTree>
    <p:extLst>
      <p:ext uri="{BB962C8B-B14F-4D97-AF65-F5344CB8AC3E}">
        <p14:creationId xmlns:p14="http://schemas.microsoft.com/office/powerpoint/2010/main" val="23046060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E62949-7D02-F045-BCCC-6F0A012AA28E}" type="slidenum">
              <a:rPr lang="en-SG"/>
              <a:pPr>
                <a:defRPr/>
              </a:pPr>
              <a:t>‹#›</a:t>
            </a:fld>
            <a:endParaRPr lang="en-SG"/>
          </a:p>
        </p:txBody>
      </p:sp>
    </p:spTree>
    <p:extLst>
      <p:ext uri="{BB962C8B-B14F-4D97-AF65-F5344CB8AC3E}">
        <p14:creationId xmlns:p14="http://schemas.microsoft.com/office/powerpoint/2010/main" val="7230703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FCC0DC-5211-0444-B611-F7755DF87ED7}" type="slidenum">
              <a:rPr lang="en-SG"/>
              <a:pPr>
                <a:defRPr/>
              </a:pPr>
              <a:t>‹#›</a:t>
            </a:fld>
            <a:endParaRPr lang="en-SG"/>
          </a:p>
        </p:txBody>
      </p:sp>
    </p:spTree>
    <p:extLst>
      <p:ext uri="{BB962C8B-B14F-4D97-AF65-F5344CB8AC3E}">
        <p14:creationId xmlns:p14="http://schemas.microsoft.com/office/powerpoint/2010/main" val="1810610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1EF271E-E46A-0C45-8307-C067564EED57}" type="slidenum">
              <a:rPr lang="en-SG"/>
              <a:pPr>
                <a:defRPr/>
              </a:pPr>
              <a:t>‹#›</a:t>
            </a:fld>
            <a:endParaRPr lang="en-SG"/>
          </a:p>
        </p:txBody>
      </p:sp>
    </p:spTree>
    <p:extLst>
      <p:ext uri="{BB962C8B-B14F-4D97-AF65-F5344CB8AC3E}">
        <p14:creationId xmlns:p14="http://schemas.microsoft.com/office/powerpoint/2010/main" val="10582367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F4AF73C-78E0-144E-9028-68B8A076E637}" type="slidenum">
              <a:rPr lang="en-SG"/>
              <a:pPr>
                <a:defRPr/>
              </a:pPr>
              <a:t>‹#›</a:t>
            </a:fld>
            <a:endParaRPr lang="en-SG"/>
          </a:p>
        </p:txBody>
      </p:sp>
    </p:spTree>
    <p:extLst>
      <p:ext uri="{BB962C8B-B14F-4D97-AF65-F5344CB8AC3E}">
        <p14:creationId xmlns:p14="http://schemas.microsoft.com/office/powerpoint/2010/main" val="1560665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B73E49B-51E9-7D44-99E1-130E26B5EC6E}" type="slidenum">
              <a:rPr lang="en-US"/>
              <a:pPr>
                <a:defRPr/>
              </a:pPr>
              <a:t>‹#›</a:t>
            </a:fld>
            <a:endParaRPr lang="en-US"/>
          </a:p>
        </p:txBody>
      </p:sp>
    </p:spTree>
    <p:extLst>
      <p:ext uri="{BB962C8B-B14F-4D97-AF65-F5344CB8AC3E}">
        <p14:creationId xmlns:p14="http://schemas.microsoft.com/office/powerpoint/2010/main" val="20679896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9B3E75E-E5D2-F940-900B-CC3B31605C19}" type="slidenum">
              <a:rPr lang="en-SG"/>
              <a:pPr>
                <a:defRPr/>
              </a:pPr>
              <a:t>‹#›</a:t>
            </a:fld>
            <a:endParaRPr lang="en-SG"/>
          </a:p>
        </p:txBody>
      </p:sp>
    </p:spTree>
    <p:extLst>
      <p:ext uri="{BB962C8B-B14F-4D97-AF65-F5344CB8AC3E}">
        <p14:creationId xmlns:p14="http://schemas.microsoft.com/office/powerpoint/2010/main" val="1009418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FFF68D-3F39-D449-AAE8-B0C750F53F64}" type="slidenum">
              <a:rPr lang="en-SG"/>
              <a:pPr>
                <a:defRPr/>
              </a:pPr>
              <a:t>‹#›</a:t>
            </a:fld>
            <a:endParaRPr lang="en-SG"/>
          </a:p>
        </p:txBody>
      </p:sp>
    </p:spTree>
    <p:extLst>
      <p:ext uri="{BB962C8B-B14F-4D97-AF65-F5344CB8AC3E}">
        <p14:creationId xmlns:p14="http://schemas.microsoft.com/office/powerpoint/2010/main" val="24300277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26839E-A00D-9D4D-A055-D61F22DBEBDF}" type="slidenum">
              <a:rPr lang="en-SG"/>
              <a:pPr>
                <a:defRPr/>
              </a:pPr>
              <a:t>‹#›</a:t>
            </a:fld>
            <a:endParaRPr lang="en-SG"/>
          </a:p>
        </p:txBody>
      </p:sp>
    </p:spTree>
    <p:extLst>
      <p:ext uri="{BB962C8B-B14F-4D97-AF65-F5344CB8AC3E}">
        <p14:creationId xmlns:p14="http://schemas.microsoft.com/office/powerpoint/2010/main" val="1119291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488C785-B2CB-1A4B-A9A9-22796B06B97A}" type="slidenum">
              <a:rPr lang="en-SG"/>
              <a:pPr>
                <a:defRPr/>
              </a:pPr>
              <a:t>‹#›</a:t>
            </a:fld>
            <a:endParaRPr lang="en-SG"/>
          </a:p>
        </p:txBody>
      </p:sp>
    </p:spTree>
    <p:extLst>
      <p:ext uri="{BB962C8B-B14F-4D97-AF65-F5344CB8AC3E}">
        <p14:creationId xmlns:p14="http://schemas.microsoft.com/office/powerpoint/2010/main" val="36924245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3514690-2301-7047-AD40-855630631411}" type="slidenum">
              <a:rPr lang="en-SG"/>
              <a:pPr>
                <a:defRPr/>
              </a:pPr>
              <a:t>‹#›</a:t>
            </a:fld>
            <a:endParaRPr lang="en-SG"/>
          </a:p>
        </p:txBody>
      </p:sp>
    </p:spTree>
    <p:extLst>
      <p:ext uri="{BB962C8B-B14F-4D97-AF65-F5344CB8AC3E}">
        <p14:creationId xmlns:p14="http://schemas.microsoft.com/office/powerpoint/2010/main" val="41448247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5FE07E9-995C-404A-932B-8B7DD3BB2AD6}" type="datetimeFigureOut">
              <a:rPr lang="en-US"/>
              <a:pPr>
                <a:defRPr/>
              </a:pPr>
              <a:t>1/18/24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96F48D-0DA4-084E-AAB2-3D0410D0640F}" type="slidenum">
              <a:rPr lang="en-SG"/>
              <a:pPr>
                <a:defRPr/>
              </a:pPr>
              <a:t>‹#›</a:t>
            </a:fld>
            <a:endParaRPr lang="en-SG"/>
          </a:p>
        </p:txBody>
      </p:sp>
    </p:spTree>
    <p:extLst>
      <p:ext uri="{BB962C8B-B14F-4D97-AF65-F5344CB8AC3E}">
        <p14:creationId xmlns:p14="http://schemas.microsoft.com/office/powerpoint/2010/main" val="38353319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3DC1F-12A1-314B-92E3-31417C79D4F5}" type="slidenum">
              <a:rPr lang="en-US"/>
              <a:pPr>
                <a:defRPr/>
              </a:pPr>
              <a:t>‹#›</a:t>
            </a:fld>
            <a:endParaRPr lang="en-US"/>
          </a:p>
        </p:txBody>
      </p:sp>
    </p:spTree>
    <p:extLst>
      <p:ext uri="{BB962C8B-B14F-4D97-AF65-F5344CB8AC3E}">
        <p14:creationId xmlns:p14="http://schemas.microsoft.com/office/powerpoint/2010/main" val="9738595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F6C228-290B-4743-9906-66FB827E16BC}" type="slidenum">
              <a:rPr lang="en-US"/>
              <a:pPr>
                <a:defRPr/>
              </a:pPr>
              <a:t>‹#›</a:t>
            </a:fld>
            <a:endParaRPr lang="en-US"/>
          </a:p>
        </p:txBody>
      </p:sp>
    </p:spTree>
    <p:extLst>
      <p:ext uri="{BB962C8B-B14F-4D97-AF65-F5344CB8AC3E}">
        <p14:creationId xmlns:p14="http://schemas.microsoft.com/office/powerpoint/2010/main" val="3445059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FF9D6-9469-ED42-BD76-16480010C8EF}" type="slidenum">
              <a:rPr lang="en-US"/>
              <a:pPr>
                <a:defRPr/>
              </a:pPr>
              <a:t>‹#›</a:t>
            </a:fld>
            <a:endParaRPr lang="en-US"/>
          </a:p>
        </p:txBody>
      </p:sp>
    </p:spTree>
    <p:extLst>
      <p:ext uri="{BB962C8B-B14F-4D97-AF65-F5344CB8AC3E}">
        <p14:creationId xmlns:p14="http://schemas.microsoft.com/office/powerpoint/2010/main" val="42711344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69CFF-C017-4844-BBA4-396B3D5B47D0}" type="slidenum">
              <a:rPr lang="en-US"/>
              <a:pPr>
                <a:defRPr/>
              </a:pPr>
              <a:t>‹#›</a:t>
            </a:fld>
            <a:endParaRPr lang="en-US"/>
          </a:p>
        </p:txBody>
      </p:sp>
    </p:spTree>
    <p:extLst>
      <p:ext uri="{BB962C8B-B14F-4D97-AF65-F5344CB8AC3E}">
        <p14:creationId xmlns:p14="http://schemas.microsoft.com/office/powerpoint/2010/main" val="2546273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4054DF-BDB8-384A-9605-1622107D1A7B}" type="slidenum">
              <a:rPr lang="en-US"/>
              <a:pPr>
                <a:defRPr/>
              </a:pPr>
              <a:t>‹#›</a:t>
            </a:fld>
            <a:endParaRPr lang="en-US"/>
          </a:p>
        </p:txBody>
      </p:sp>
    </p:spTree>
    <p:extLst>
      <p:ext uri="{BB962C8B-B14F-4D97-AF65-F5344CB8AC3E}">
        <p14:creationId xmlns:p14="http://schemas.microsoft.com/office/powerpoint/2010/main" val="23181803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9B16AA-9761-FD45-B0CF-B1FE6735AFBF}" type="slidenum">
              <a:rPr lang="en-US"/>
              <a:pPr>
                <a:defRPr/>
              </a:pPr>
              <a:t>‹#›</a:t>
            </a:fld>
            <a:endParaRPr lang="en-US"/>
          </a:p>
        </p:txBody>
      </p:sp>
    </p:spTree>
    <p:extLst>
      <p:ext uri="{BB962C8B-B14F-4D97-AF65-F5344CB8AC3E}">
        <p14:creationId xmlns:p14="http://schemas.microsoft.com/office/powerpoint/2010/main" val="16545398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21ABA4-D883-BA45-9F5E-66F47D1CC6B9}" type="slidenum">
              <a:rPr lang="en-US"/>
              <a:pPr>
                <a:defRPr/>
              </a:pPr>
              <a:t>‹#›</a:t>
            </a:fld>
            <a:endParaRPr lang="en-US"/>
          </a:p>
        </p:txBody>
      </p:sp>
    </p:spTree>
    <p:extLst>
      <p:ext uri="{BB962C8B-B14F-4D97-AF65-F5344CB8AC3E}">
        <p14:creationId xmlns:p14="http://schemas.microsoft.com/office/powerpoint/2010/main" val="18477018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E9AA1-FCE4-4E4D-976F-626B95A5D533}" type="slidenum">
              <a:rPr lang="en-US"/>
              <a:pPr>
                <a:defRPr/>
              </a:pPr>
              <a:t>‹#›</a:t>
            </a:fld>
            <a:endParaRPr lang="en-US"/>
          </a:p>
        </p:txBody>
      </p:sp>
    </p:spTree>
    <p:extLst>
      <p:ext uri="{BB962C8B-B14F-4D97-AF65-F5344CB8AC3E}">
        <p14:creationId xmlns:p14="http://schemas.microsoft.com/office/powerpoint/2010/main" val="21484830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60D8F-1467-9D46-A848-A70AB3D881DD}" type="slidenum">
              <a:rPr lang="en-US"/>
              <a:pPr>
                <a:defRPr/>
              </a:pPr>
              <a:t>‹#›</a:t>
            </a:fld>
            <a:endParaRPr lang="en-US"/>
          </a:p>
        </p:txBody>
      </p:sp>
    </p:spTree>
    <p:extLst>
      <p:ext uri="{BB962C8B-B14F-4D97-AF65-F5344CB8AC3E}">
        <p14:creationId xmlns:p14="http://schemas.microsoft.com/office/powerpoint/2010/main" val="30073057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EF4F6-1C40-0742-B476-D48E5DBB8E35}" type="slidenum">
              <a:rPr lang="en-US"/>
              <a:pPr>
                <a:defRPr/>
              </a:pPr>
              <a:t>‹#›</a:t>
            </a:fld>
            <a:endParaRPr lang="en-US"/>
          </a:p>
        </p:txBody>
      </p:sp>
    </p:spTree>
    <p:extLst>
      <p:ext uri="{BB962C8B-B14F-4D97-AF65-F5344CB8AC3E}">
        <p14:creationId xmlns:p14="http://schemas.microsoft.com/office/powerpoint/2010/main" val="181953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299E5-7D84-6946-885A-CB3175A19FA3}" type="slidenum">
              <a:rPr lang="en-US"/>
              <a:pPr>
                <a:defRPr/>
              </a:pPr>
              <a:t>‹#›</a:t>
            </a:fld>
            <a:endParaRPr lang="en-US"/>
          </a:p>
        </p:txBody>
      </p:sp>
    </p:spTree>
    <p:extLst>
      <p:ext uri="{BB962C8B-B14F-4D97-AF65-F5344CB8AC3E}">
        <p14:creationId xmlns:p14="http://schemas.microsoft.com/office/powerpoint/2010/main" val="22610068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A1835-86D7-FB4D-9D9B-6FACF38BE8F0}" type="slidenum">
              <a:rPr lang="en-US"/>
              <a:pPr>
                <a:defRPr/>
              </a:pPr>
              <a:t>‹#›</a:t>
            </a:fld>
            <a:endParaRPr lang="en-US"/>
          </a:p>
        </p:txBody>
      </p:sp>
    </p:spTree>
    <p:extLst>
      <p:ext uri="{BB962C8B-B14F-4D97-AF65-F5344CB8AC3E}">
        <p14:creationId xmlns:p14="http://schemas.microsoft.com/office/powerpoint/2010/main" val="19220837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0F9044-4459-0847-9C9A-F2FD1AE94CA0}" type="slidenum">
              <a:rPr lang="en-US"/>
              <a:pPr>
                <a:defRPr/>
              </a:pPr>
              <a:t>‹#›</a:t>
            </a:fld>
            <a:endParaRPr lang="en-US"/>
          </a:p>
        </p:txBody>
      </p:sp>
    </p:spTree>
    <p:extLst>
      <p:ext uri="{BB962C8B-B14F-4D97-AF65-F5344CB8AC3E}">
        <p14:creationId xmlns:p14="http://schemas.microsoft.com/office/powerpoint/2010/main" val="24194789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57CE18-E3BF-634B-9605-2165D6D9D372}" type="slidenum">
              <a:rPr lang="en-US"/>
              <a:pPr>
                <a:defRPr/>
              </a:pPr>
              <a:t>‹#›</a:t>
            </a:fld>
            <a:endParaRPr lang="en-US"/>
          </a:p>
        </p:txBody>
      </p:sp>
    </p:spTree>
    <p:extLst>
      <p:ext uri="{BB962C8B-B14F-4D97-AF65-F5344CB8AC3E}">
        <p14:creationId xmlns:p14="http://schemas.microsoft.com/office/powerpoint/2010/main" val="11304934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40072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CAAAA7E-DBCD-F347-9A75-A39AB4F267F2}" type="slidenum">
              <a:rPr lang="en-US"/>
              <a:pPr>
                <a:defRPr/>
              </a:pPr>
              <a:t>‹#›</a:t>
            </a:fld>
            <a:endParaRPr lang="en-US"/>
          </a:p>
        </p:txBody>
      </p:sp>
    </p:spTree>
    <p:extLst>
      <p:ext uri="{BB962C8B-B14F-4D97-AF65-F5344CB8AC3E}">
        <p14:creationId xmlns:p14="http://schemas.microsoft.com/office/powerpoint/2010/main" val="25327635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9183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0924804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045365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4615030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8994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782247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378951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8157030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642142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30434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28BCA73-82F5-934C-92E8-F774C9E7C698}" type="slidenum">
              <a:rPr lang="en-US"/>
              <a:pPr>
                <a:defRPr/>
              </a:pPr>
              <a:t>‹#›</a:t>
            </a:fld>
            <a:endParaRPr lang="en-US"/>
          </a:p>
        </p:txBody>
      </p:sp>
    </p:spTree>
    <p:extLst>
      <p:ext uri="{BB962C8B-B14F-4D97-AF65-F5344CB8AC3E}">
        <p14:creationId xmlns:p14="http://schemas.microsoft.com/office/powerpoint/2010/main" val="4091226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2543888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6956648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1887482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2771469168"/>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3103798550"/>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864369263"/>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07202053"/>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3475876885"/>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313655251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274596841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AD9ED78-A265-A145-8C5E-BF42A6FE1A9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0755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7C60567-776D-BF42-947B-6BB3043C2409}" type="slidenum">
              <a:rPr lang="en-US"/>
              <a:pPr>
                <a:defRPr/>
              </a:pPr>
              <a:t>‹#›</a:t>
            </a:fld>
            <a:endParaRPr lang="en-US"/>
          </a:p>
        </p:txBody>
      </p:sp>
    </p:spTree>
    <p:extLst>
      <p:ext uri="{BB962C8B-B14F-4D97-AF65-F5344CB8AC3E}">
        <p14:creationId xmlns:p14="http://schemas.microsoft.com/office/powerpoint/2010/main" val="28783664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2473528018"/>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05884763"/>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329020624"/>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800907284"/>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363973881"/>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15020530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40761550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46119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14864044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2761282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BF3D612-4E84-2546-8EA2-8FEC3B09832B}" type="slidenum">
              <a:rPr lang="en-US"/>
              <a:pPr>
                <a:defRPr/>
              </a:pPr>
              <a:t>‹#›</a:t>
            </a:fld>
            <a:endParaRPr lang="en-US"/>
          </a:p>
        </p:txBody>
      </p:sp>
    </p:spTree>
    <p:extLst>
      <p:ext uri="{BB962C8B-B14F-4D97-AF65-F5344CB8AC3E}">
        <p14:creationId xmlns:p14="http://schemas.microsoft.com/office/powerpoint/2010/main" val="27788552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4195330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26102684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39861968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5932616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41773271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1227807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EB86665-3878-DD4D-849A-760F40776E97}" type="slidenum">
              <a:rPr lang="en-US"/>
              <a:pPr>
                <a:defRPr/>
              </a:pPr>
              <a:t>‹#›</a:t>
            </a:fld>
            <a:endParaRPr lang="en-US"/>
          </a:p>
        </p:txBody>
      </p:sp>
    </p:spTree>
    <p:extLst>
      <p:ext uri="{BB962C8B-B14F-4D97-AF65-F5344CB8AC3E}">
        <p14:creationId xmlns:p14="http://schemas.microsoft.com/office/powerpoint/2010/main" val="334385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BF594E7-88DF-9F45-8069-22B38588D3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726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876E169-E743-C845-985C-7C1EEB6167C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5024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10AB605-5FE8-9A40-899E-D4395439A2B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884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455C8A3-9A73-5B45-894D-B67595C2F73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682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5AAFF68-BE5B-BA4C-A889-92413E55F21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961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712F8FA-E747-E243-965A-89EA540CB75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9227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7D66667-2A59-554B-A275-D6DC05CE3DA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643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F9AD547-81D0-F94D-A65B-852C3B78013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4467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A2942E-AEDB-C54F-AE20-3D027E871FB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7774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520C635-F560-9A4A-9037-CBDBE587046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2800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CF8123C-280E-8946-80AE-5EC16AE1228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8201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44B1EC6-A63B-FD42-965B-F801A4204A3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2870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43776D1-A024-1840-95D8-08B022F4968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4105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1912457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2475986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890595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2891317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1/18/24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5913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83599B5-4A0D-F343-AE96-B3A8C9F9835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7546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1/18/24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70783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1/18/24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599594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1606552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1759672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3144354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3083830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1132007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706370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42340052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331532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FA8D00D-28DE-BF47-9554-2E68EAAC68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4034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195925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74850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855872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782461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936771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5083828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39184579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3343805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837042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05963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7A530A8-10E7-114D-988B-C61081CD9A8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5404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42460441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416768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30837883"/>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5780906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0352574"/>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665656714"/>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82093529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575851107"/>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5064225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3978879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5B6751-B5A8-7542-8B08-1855E6A0726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28090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8774824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12125763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101207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5076814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816606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4426525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175420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513812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137656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742949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6.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17.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heme" Target="../theme/theme19.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0.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theme" Target="../theme/theme21.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theme" Target="../theme/theme26.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7.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1.jpe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8.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7.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904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B923E0-B8BB-A34F-A9BD-2C5907B81E49}" type="slidenum">
              <a:rPr lang="en-US"/>
              <a:pPr>
                <a:defRPr/>
              </a:pPr>
              <a:t>‹#›</a:t>
            </a:fld>
            <a:endParaRPr 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4905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05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05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05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sp>
          <p:nvSpPr>
            <p:cNvPr id="4905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05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05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905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5A004A2-099A-1447-A418-85984E00B323}"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814485"/>
      </p:ext>
    </p:extLst>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extLst>
      <p:ext uri="{BB962C8B-B14F-4D97-AF65-F5344CB8AC3E}">
        <p14:creationId xmlns:p14="http://schemas.microsoft.com/office/powerpoint/2010/main" val="4019243047"/>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extLst>
      <p:ext uri="{BB962C8B-B14F-4D97-AF65-F5344CB8AC3E}">
        <p14:creationId xmlns:p14="http://schemas.microsoft.com/office/powerpoint/2010/main" val="3891084329"/>
      </p:ext>
    </p:extLst>
  </p:cSld>
  <p:clrMap bg1="dk2" tx1="lt1" bg2="dk1"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435738"/>
      </p:ext>
    </p:extLst>
  </p:cSld>
  <p:clrMap bg1="dk2" tx1="lt1" bg2="dk1"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extLst>
      <p:ext uri="{BB962C8B-B14F-4D97-AF65-F5344CB8AC3E}">
        <p14:creationId xmlns:p14="http://schemas.microsoft.com/office/powerpoint/2010/main" val="379704840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46800754"/>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112685636"/>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672578"/>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Arial" charset="0"/>
                <a:ea typeface="ＭＳ Ｐゴシック" charset="0"/>
                <a:cs typeface="ＭＳ Ｐゴシック" charset="0"/>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90C9A1B0-4BA3-F74F-B81F-FC360414772A}"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3984423194"/>
      </p:ext>
    </p:extLst>
  </p:cSld>
  <p:clrMap bg1="dk2" tx1="lt1" bg2="dk1" tx2="lt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D0FCE1FB-D80E-654A-B82B-A8C731B458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082920"/>
      </p:ext>
    </p:extLst>
  </p:cSld>
  <p:clrMap bg1="dk2" tx1="lt1" bg2="dk1" tx2="lt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cSld>
  <p:clrMap bg1="dk2" tx1="lt1" bg2="dk1" tx2="lt2" accent1="accent1" accent2="accent2" accent3="accent3" accent4="accent4" accent5="accent5" accent6="accent6" hlink="hlink" folHlink="folHlink"/>
  <p:sldLayoutIdLst>
    <p:sldLayoutId id="2147484177"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027156"/>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614216"/>
      </p:ext>
    </p:extLst>
  </p:cSld>
  <p:clrMap bg1="dk2" tx1="lt1" bg2="dk1" tx2="lt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817676883"/>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34455992"/>
      </p:ext>
    </p:extLst>
  </p:cSld>
  <p:clrMap bg1="dk2" tx1="lt1" bg2="dk1" tx2="lt2" accent1="accent1" accent2="accent2" accent3="accent3" accent4="accent4" accent5="accent5" accent6="accent6" hlink="hlink" folHlink="folHlink"/>
  <p:sldLayoutIdLst>
    <p:sldLayoutId id="2147484460" r:id="rId1"/>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F5FE07E9-995C-404A-932B-8B7DD3BB2AD6}" type="datetimeFigureOut">
              <a:rPr lang="en-US"/>
              <a:pPr defTabSz="914400">
                <a:defRPr/>
              </a:pPr>
              <a:t>1/18/24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983488C6-DEF4-CD4E-88D4-57A361D566CB}" type="slidenum">
              <a:rPr lang="en-SG"/>
              <a:pPr defTabSz="914400">
                <a:defRPr/>
              </a:pPr>
              <a:t>‹#›</a:t>
            </a:fld>
            <a:endParaRPr lang="en-SG"/>
          </a:p>
        </p:txBody>
      </p:sp>
    </p:spTree>
    <p:extLst>
      <p:ext uri="{BB962C8B-B14F-4D97-AF65-F5344CB8AC3E}">
        <p14:creationId xmlns:p14="http://schemas.microsoft.com/office/powerpoint/2010/main" val="3341529722"/>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5389C82-AEEE-454C-ABE9-59A27F6446D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27526783"/>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218629234"/>
      </p:ext>
    </p:extLst>
  </p:cSld>
  <p:clrMap bg1="dk2" tx1="lt1" bg2="dk1" tx2="lt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88293"/>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extLst>
      <p:ext uri="{BB962C8B-B14F-4D97-AF65-F5344CB8AC3E}">
        <p14:creationId xmlns:p14="http://schemas.microsoft.com/office/powerpoint/2010/main" val="190162941"/>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1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ECADF195-D7A5-4C4A-AD9C-04E29A26DB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088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952B9E0-FC3F-704C-B76A-C4A99649C8AB}" type="slidenum">
              <a:rPr lang="en-US"/>
              <a:pPr>
                <a:defRPr/>
              </a:pPr>
              <a:t>‹#›</a:t>
            </a:fld>
            <a:endParaRPr lang="en-US"/>
          </a:p>
        </p:txBody>
      </p:sp>
      <p:grpSp>
        <p:nvGrpSpPr>
          <p:cNvPr id="60420" name="Group 4"/>
          <p:cNvGrpSpPr>
            <a:grpSpLocks/>
          </p:cNvGrpSpPr>
          <p:nvPr/>
        </p:nvGrpSpPr>
        <p:grpSpPr bwMode="auto">
          <a:xfrm>
            <a:off x="0" y="0"/>
            <a:ext cx="9140825" cy="6850063"/>
            <a:chOff x="0" y="0"/>
            <a:chExt cx="5758" cy="4315"/>
          </a:xfrm>
        </p:grpSpPr>
        <p:grpSp>
          <p:nvGrpSpPr>
            <p:cNvPr id="60424" name="Group 5"/>
            <p:cNvGrpSpPr>
              <a:grpSpLocks/>
            </p:cNvGrpSpPr>
            <p:nvPr userDrawn="1"/>
          </p:nvGrpSpPr>
          <p:grpSpPr bwMode="auto">
            <a:xfrm>
              <a:off x="1728" y="2230"/>
              <a:ext cx="4027" cy="2085"/>
              <a:chOff x="1728" y="2230"/>
              <a:chExt cx="4027" cy="2085"/>
            </a:xfrm>
          </p:grpSpPr>
          <p:sp>
            <p:nvSpPr>
              <p:cNvPr id="2089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089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089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043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89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grpSp>
        <p:sp>
          <p:nvSpPr>
            <p:cNvPr id="2089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042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89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089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2731599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993910738"/>
      </p:ext>
    </p:extLst>
  </p:cSld>
  <p:clrMap bg1="dk2" tx1="lt1" bg2="dk1" tx2="lt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22556"/>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04301517"/>
      </p:ext>
    </p:extLst>
  </p:cSld>
  <p:clrMap bg1="dk2" tx1="lt1" bg2="dk1"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4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0.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00.xml"/><Relationship Id="rId4" Type="http://schemas.openxmlformats.org/officeDocument/2006/relationships/hyperlink" Target="http://www.pauljab.net/temple/TemplePictur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1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00.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00.xml"/><Relationship Id="rId4" Type="http://schemas.openxmlformats.org/officeDocument/2006/relationships/hyperlink" Target="http://www.pauljab.net/temple/TemplePicture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71.xml"/><Relationship Id="rId5" Type="http://schemas.openxmlformats.org/officeDocument/2006/relationships/image" Target="../media/image34.jpeg"/><Relationship Id="rId4" Type="http://schemas.openxmlformats.org/officeDocument/2006/relationships/hyperlink" Target="http://www.pauljab.net/temple/TemplePictur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8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80.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9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84.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84.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0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6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9.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8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54.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0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a:xfrm>
            <a:off x="304800" y="381000"/>
            <a:ext cx="8153400" cy="2057400"/>
          </a:xfrm>
        </p:spPr>
        <p:txBody>
          <a:bodyPr/>
          <a:lstStyle/>
          <a:p>
            <a:pPr algn="ctr" eaLnBrk="1" hangingPunct="1"/>
            <a:r>
              <a:rPr lang="ar-JO" sz="6600" dirty="0">
                <a:solidFill>
                  <a:schemeClr val="bg1"/>
                </a:solidFill>
                <a:latin typeface="Arial" charset="0"/>
                <a:ea typeface="新細明體" charset="0"/>
              </a:rPr>
              <a:t>هيكل </a:t>
            </a:r>
            <a:r>
              <a:rPr lang="ar-SA" sz="6600" dirty="0">
                <a:solidFill>
                  <a:schemeClr val="bg1"/>
                </a:solidFill>
                <a:latin typeface="Arial" charset="0"/>
                <a:ea typeface="新細明體" charset="0"/>
              </a:rPr>
              <a:t>حزقيال</a:t>
            </a:r>
            <a:endParaRPr lang="en-US" dirty="0">
              <a:solidFill>
                <a:schemeClr val="bg1"/>
              </a:solidFill>
              <a:latin typeface="Times New Roman" charset="0"/>
              <a:cs typeface="新細明體" charset="0"/>
            </a:endParaRPr>
          </a:p>
        </p:txBody>
      </p:sp>
      <p:sp>
        <p:nvSpPr>
          <p:cNvPr id="3" name="Rectangle 2">
            <a:extLst>
              <a:ext uri="{FF2B5EF4-FFF2-40B4-BE49-F238E27FC236}">
                <a16:creationId xmlns:a16="http://schemas.microsoft.com/office/drawing/2014/main" id="{73E62E41-F10D-9DAD-141B-D02CEE01159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ar-JO" sz="4800" b="1" dirty="0">
                <a:latin typeface="Arial" panose="020B0604020202020204" pitchFamily="34" charset="0"/>
                <a:cs typeface="Arial" panose="020B0604020202020204" pitchFamily="34" charset="0"/>
              </a:rPr>
              <a:t>بناء مهيب</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9214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dirty="0">
                <a:latin typeface="Tahoma" charset="0"/>
                <a:ea typeface="ＭＳ Ｐゴシック" charset="0"/>
                <a:cs typeface="ＭＳ Ｐゴシック" charset="0"/>
              </a:rPr>
              <a:t>جبل        الهيكل      الحالي</a:t>
            </a:r>
            <a:endParaRPr lang="en-US" dirty="0">
              <a:latin typeface="Tahoma" charset="0"/>
              <a:ea typeface="ＭＳ Ｐゴシック" charset="0"/>
              <a:cs typeface="ＭＳ Ｐゴシック"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71365"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C0000"/>
                </a:solidFill>
                <a:effectLst/>
                <a:uLnTx/>
                <a:uFillTx/>
                <a:latin typeface="Arial" charset="0"/>
                <a:ea typeface="ＭＳ Ｐゴシック" charset="0"/>
              </a:rPr>
              <a:t>644أ</a:t>
            </a:r>
            <a:endParaRPr kumimoji="0" lang="en-US" sz="2400" b="1" i="0" u="none" strike="noStrike" kern="1200" cap="none" spc="0" normalizeH="0" baseline="0" noProof="0" dirty="0">
              <a:ln>
                <a:noFill/>
              </a:ln>
              <a:solidFill>
                <a:srgbClr val="8C0000"/>
              </a:solidFill>
              <a:effectLst/>
              <a:uLnTx/>
              <a:uFillTx/>
              <a:latin typeface="Arial" charset="0"/>
              <a:ea typeface="ＭＳ Ｐゴシック"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البوابة   الشرقية</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الموقع   الشمالي</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Geneva CY" charset="0"/>
                <a:ea typeface="ＭＳ Ｐゴシック" charset="0"/>
              </a:rPr>
              <a:t>الموقع     التقليدي</a:t>
            </a:r>
            <a:endParaRPr kumimoji="0" lang="en-US" sz="2400" b="1" i="0" u="none" strike="noStrike" kern="1200" cap="none" spc="0" normalizeH="0" baseline="0" noProof="0" dirty="0">
              <a:ln>
                <a:noFill/>
              </a:ln>
              <a:solidFill>
                <a:srgbClr val="000000"/>
              </a:solidFill>
              <a:effectLst/>
              <a:uLnTx/>
              <a:uFillTx/>
              <a:latin typeface="Geneva CY" charset="0"/>
              <a:ea typeface="ＭＳ Ｐゴシック"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ج</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غ</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a:ea typeface="SimSun" charset="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الحائط الغربي اليهودي</a:t>
            </a:r>
            <a:endParaRPr lang="en-US" dirty="0">
              <a:latin typeface="Arial" panose="020B0604020202020204" pitchFamily="34" charset="0"/>
              <a:cs typeface="Arial" panose="020B0604020202020204" pitchFamily="34" charset="0"/>
            </a:endParaRP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328013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7"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8"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9" name="Rectangle 1030"/>
          <p:cNvSpPr>
            <a:spLocks noGrp="1" noChangeArrowheads="1"/>
          </p:cNvSpPr>
          <p:nvPr>
            <p:ph type="title" idx="4294967295"/>
          </p:nvPr>
        </p:nvSpPr>
        <p:spPr/>
        <p:txBody>
          <a:bodyPr/>
          <a:lstStyle/>
          <a:p>
            <a:pPr eaLnBrk="1" hangingPunct="1"/>
            <a:r>
              <a:rPr lang="ar-JO" sz="5400" b="1" dirty="0">
                <a:latin typeface="Arial" panose="020B0604020202020204" pitchFamily="34" charset="0"/>
                <a:ea typeface="ＭＳ Ｐゴシック" charset="0"/>
                <a:cs typeface="Arial" panose="020B0604020202020204" pitchFamily="34" charset="0"/>
              </a:rPr>
              <a:t>الحائط الغربي</a:t>
            </a:r>
            <a:endParaRPr lang="en-US" sz="5400" b="1" dirty="0">
              <a:latin typeface="Arial" panose="020B0604020202020204" pitchFamily="34" charset="0"/>
              <a:ea typeface="ＭＳ Ｐゴシック" charset="0"/>
              <a:cs typeface="Arial" panose="020B0604020202020204" pitchFamily="34" charset="0"/>
            </a:endParaRPr>
          </a:p>
        </p:txBody>
      </p:sp>
      <p:sp>
        <p:nvSpPr>
          <p:cNvPr id="77831" name="Text Box 1031"/>
          <p:cNvSpPr txBox="1">
            <a:spLocks noChangeArrowheads="1"/>
          </p:cNvSpPr>
          <p:nvPr/>
        </p:nvSpPr>
        <p:spPr bwMode="auto">
          <a:xfrm>
            <a:off x="8302625"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ar-JO" sz="3600" b="1" dirty="0">
                <a:latin typeface="Arial" charset="0"/>
                <a:ea typeface="ＭＳ Ｐゴシック" charset="0"/>
                <a:cs typeface="Arial" charset="0"/>
              </a:rPr>
              <a:t>صلوات من أجل   الهيكل الثالث</a:t>
            </a:r>
            <a:endParaRPr lang="en-US" sz="3600" b="1" dirty="0">
              <a:latin typeface="Arial" charset="0"/>
              <a:ea typeface="ＭＳ Ｐゴシック" charset="0"/>
              <a:cs typeface="Arial" charset="0"/>
            </a:endParaRPr>
          </a:p>
        </p:txBody>
      </p:sp>
      <p:pic>
        <p:nvPicPr>
          <p:cNvPr id="82948" name="Picture 1028"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1384995"/>
          </a:xfrm>
          <a:prstGeom prst="rect">
            <a:avLst/>
          </a:prstGeom>
          <a:blipFill dpi="0" rotWithShape="1">
            <a:blip r:embed="rId5"/>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Tahoma" charset="0"/>
                <a:ea typeface="SimSun" charset="0"/>
              </a:rPr>
              <a:t>أثناء الصلاة لاسترداد الهيكل احتاج اليهود لمكان عام ليحضرهم معاً ليحافظوا على طريقة حياتهم . لهذا ولد المجمع</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ahoma" charset="0"/>
              <a:ea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ar-JO" sz="4000" b="1" dirty="0">
                <a:effectLst>
                  <a:glow rad="228600">
                    <a:srgbClr val="000000"/>
                  </a:glow>
                </a:effectLst>
                <a:ea typeface="+mj-ea"/>
              </a:rPr>
              <a:t>ولكن هيكل الضيقة سيتم تدميره</a:t>
            </a:r>
            <a:br>
              <a:rPr lang="ar-JO" sz="4000" b="1" dirty="0">
                <a:effectLst>
                  <a:glow rad="228600">
                    <a:srgbClr val="000000"/>
                  </a:glow>
                </a:effectLst>
                <a:ea typeface="+mj-ea"/>
              </a:rPr>
            </a:br>
            <a:r>
              <a:rPr lang="ar-JO" sz="4000" b="1" dirty="0">
                <a:effectLst>
                  <a:glow rad="228600">
                    <a:srgbClr val="000000"/>
                  </a:glow>
                </a:effectLst>
                <a:ea typeface="+mj-ea"/>
              </a:rPr>
              <a:t> واستبداله بهيكل حزقيال</a:t>
            </a:r>
            <a:br>
              <a:rPr lang="ar-JO" sz="4000" b="1" dirty="0">
                <a:effectLst>
                  <a:glow rad="228600">
                    <a:srgbClr val="000000"/>
                  </a:glow>
                </a:effectLst>
                <a:ea typeface="+mj-ea"/>
              </a:rPr>
            </a:br>
            <a:r>
              <a:rPr lang="ar-JO" sz="4000" b="1" dirty="0">
                <a:effectLst>
                  <a:glow rad="228600">
                    <a:srgbClr val="000000"/>
                  </a:glow>
                </a:effectLst>
                <a:ea typeface="+mj-ea"/>
              </a:rPr>
              <a:t> في الألفية</a:t>
            </a:r>
            <a:br>
              <a:rPr lang="en-US" sz="4000" b="1" dirty="0">
                <a:effectLst>
                  <a:glow rad="228600">
                    <a:srgbClr val="000000"/>
                  </a:glow>
                </a:effectLst>
                <a:ea typeface="+mj-ea"/>
              </a:rPr>
            </a:br>
            <a:r>
              <a:rPr lang="en-US" sz="4000" b="1" dirty="0">
                <a:effectLst>
                  <a:glow rad="228600">
                    <a:srgbClr val="000000"/>
                  </a:glow>
                </a:effectLst>
                <a:ea typeface="+mj-ea"/>
              </a:rPr>
              <a:t> </a:t>
            </a:r>
            <a:br>
              <a:rPr lang="en-US" sz="4000" b="1" dirty="0">
                <a:effectLst>
                  <a:glow rad="228600">
                    <a:srgbClr val="000000"/>
                  </a:glow>
                </a:effectLst>
                <a:ea typeface="+mj-ea"/>
              </a:rPr>
            </a:br>
            <a:r>
              <a:rPr lang="ar-JO" sz="4000" b="1" dirty="0">
                <a:effectLst>
                  <a:glow rad="228600">
                    <a:srgbClr val="000000"/>
                  </a:glow>
                </a:effectLst>
                <a:ea typeface="+mj-ea"/>
              </a:rPr>
              <a:t>(عصر الهيكل الرابع)</a:t>
            </a:r>
            <a:endParaRPr lang="en-US" sz="4000" b="1" dirty="0">
              <a:effectLst>
                <a:glow rad="228600">
                  <a:srgbClr val="000000"/>
                </a:glow>
              </a:effectLst>
              <a:ea typeface="+mj-ea"/>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Tree>
    <p:extLst>
      <p:ext uri="{BB962C8B-B14F-4D97-AF65-F5344CB8AC3E}">
        <p14:creationId xmlns:p14="http://schemas.microsoft.com/office/powerpoint/2010/main" val="941750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59698" y="3619720"/>
            <a:ext cx="7616757"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108" charset="0"/>
              <a:ea typeface="ＭＳ Ｐゴシック"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ar-JO" altLang="zh-CN" sz="2800" b="1" kern="1200" dirty="0">
                <a:latin typeface="Arial" charset="0"/>
                <a:ea typeface="ＭＳ Ｐゴシック" charset="0"/>
                <a:cs typeface="Arial" charset="0"/>
              </a:rPr>
              <a:t>الجدول الزمني للملكوت والهيكل الموصوف في</a:t>
            </a:r>
            <a:br>
              <a:rPr lang="ar-JO" altLang="zh-CN" sz="2800" b="1" kern="1200" dirty="0">
                <a:latin typeface="Arial" charset="0"/>
                <a:ea typeface="ＭＳ Ｐゴシック" charset="0"/>
                <a:cs typeface="Arial" charset="0"/>
              </a:rPr>
            </a:br>
            <a:r>
              <a:rPr lang="ar-JO" altLang="zh-CN" sz="2800" b="1" kern="1200" dirty="0">
                <a:latin typeface="Arial" charset="0"/>
                <a:ea typeface="ＭＳ Ｐゴシック" charset="0"/>
                <a:cs typeface="Arial" charset="0"/>
              </a:rPr>
              <a:t> حزقيال 40-48</a:t>
            </a:r>
            <a:endParaRPr lang="en-US" sz="2800" b="1" kern="1200" dirty="0">
              <a:latin typeface="Arial" charset="0"/>
              <a:ea typeface="ＭＳ Ｐゴシック" charset="0"/>
              <a:cs typeface="Arial" charset="0"/>
            </a:endParaRPr>
          </a:p>
        </p:txBody>
      </p:sp>
      <p:sp>
        <p:nvSpPr>
          <p:cNvPr id="748546" name="Text Box 6"/>
          <p:cNvSpPr txBox="1">
            <a:spLocks noChangeArrowheads="1"/>
          </p:cNvSpPr>
          <p:nvPr/>
        </p:nvSpPr>
        <p:spPr bwMode="auto">
          <a:xfrm>
            <a:off x="8172400" y="76200"/>
            <a:ext cx="76815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530 أ</a:t>
            </a:r>
            <a:endPar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flipH="1">
            <a:off x="-14808" y="4188111"/>
            <a:ext cx="2988228" cy="738664"/>
          </a:xfrm>
          <a:prstGeom prst="rect">
            <a:avLst/>
          </a:prstGeom>
          <a:noFill/>
        </p:spPr>
        <p:txBody>
          <a:bodyPr wrap="square" rtlCol="0">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lang="ar-JO" sz="1400" b="1" dirty="0">
                <a:solidFill>
                  <a:srgbClr val="FFFFFF"/>
                </a:solidFill>
                <a:latin typeface="Arial" panose="020B0604020202020204" pitchFamily="34" charset="0"/>
                <a:cs typeface="Arial" panose="020B0604020202020204" pitchFamily="34" charset="0"/>
              </a:rPr>
              <a:t>فترة 7               الفترة </a:t>
            </a:r>
          </a:p>
          <a:p>
            <a:pPr marL="0" marR="0" lvl="0" indent="0" algn="just" defTabSz="914400" rtl="1" eaLnBrk="0" fontAlgn="base" latinLnBrk="0" hangingPunct="0">
              <a:lnSpc>
                <a:spcPct val="100000"/>
              </a:lnSpc>
              <a:spcBef>
                <a:spcPct val="0"/>
              </a:spcBef>
              <a:spcAft>
                <a:spcPct val="0"/>
              </a:spcAft>
              <a:buClrTx/>
              <a:buSzTx/>
              <a:buFontTx/>
              <a:buNone/>
              <a:tabLst/>
              <a:defRPr/>
            </a:pPr>
            <a:r>
              <a:rPr lang="ar-JO" sz="1400" b="1" dirty="0">
                <a:solidFill>
                  <a:srgbClr val="FFFFFF"/>
                </a:solidFill>
                <a:latin typeface="Arial" panose="020B0604020202020204" pitchFamily="34" charset="0"/>
                <a:cs typeface="Arial" panose="020B0604020202020204" pitchFamily="34" charset="0"/>
              </a:rPr>
              <a:t>                     الحالية</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سنوات الضيقة                          الأرض</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 سنوات</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2973421" y="4077072"/>
            <a:ext cx="167058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 يومًا من قيامة الضيقة ومؤمنو العهد القديم</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 من الملكوت المسياني مع الهيكل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 4؛ حزقيال 40-48</a:t>
            </a:r>
          </a:p>
        </p:txBody>
      </p:sp>
      <p:sp>
        <p:nvSpPr>
          <p:cNvPr id="14" name="TextBox 13"/>
          <p:cNvSpPr txBox="1"/>
          <p:nvPr/>
        </p:nvSpPr>
        <p:spPr>
          <a:xfrm>
            <a:off x="6372200" y="4077072"/>
            <a:ext cx="129614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قيامة المعصية النهائية ودينونة غير المؤمنين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1200" b="1" dirty="0">
                <a:solidFill>
                  <a:srgbClr val="FFFFFF"/>
                </a:solidFill>
                <a:latin typeface="Arial" panose="020B0604020202020204" pitchFamily="34" charset="0"/>
                <a:cs typeface="Arial" panose="020B0604020202020204" pitchFamily="34" charset="0"/>
              </a:rPr>
              <a:t>السماء الجديدة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الأرض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200" b="1" dirty="0">
                <a:solidFill>
                  <a:srgbClr val="FFFFFF"/>
                </a:solidFill>
                <a:latin typeface="Arial" panose="020B0604020202020204" pitchFamily="34" charset="0"/>
                <a:cs typeface="Arial" panose="020B0604020202020204" pitchFamily="34" charset="0"/>
              </a:rPr>
              <a:t>رؤ 21: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TextBox 4"/>
          <p:cNvSpPr txBox="1"/>
          <p:nvPr/>
        </p:nvSpPr>
        <p:spPr>
          <a:xfrm>
            <a:off x="1059699" y="3017857"/>
            <a:ext cx="1568085"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واختطاف مؤمني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 4: 16-17</a:t>
            </a:r>
          </a:p>
        </p:txBody>
      </p:sp>
      <p:sp>
        <p:nvSpPr>
          <p:cNvPr id="8" name="TextBox 7"/>
          <p:cNvSpPr txBox="1"/>
          <p:nvPr/>
        </p:nvSpPr>
        <p:spPr>
          <a:xfrm>
            <a:off x="2627784" y="3017857"/>
            <a:ext cx="1080120"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 مع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zh-CN" sz="1200" b="1" dirty="0">
                <a:solidFill>
                  <a:srgbClr val="FFFFFF"/>
                </a:solidFill>
                <a:latin typeface="Arial" panose="020B0604020202020204" pitchFamily="34" charset="0"/>
                <a:cs typeface="Arial" panose="020B0604020202020204" pitchFamily="34" charset="0"/>
              </a:rPr>
              <a:t>رؤ 9: 11-21</a:t>
            </a:r>
            <a:endPar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14808" y="5317891"/>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سيتم بناء هيكل حزقيال بعد عودة المسيح</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مقتبس من واين أودونيل. "حزقيال 40-48: جولة في هيكل حزقيال"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http://bible.ag/en/en</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transcript.htm</a:t>
            </a:r>
          </a:p>
        </p:txBody>
      </p:sp>
    </p:spTree>
    <p:extLst>
      <p:ext uri="{BB962C8B-B14F-4D97-AF65-F5344CB8AC3E}">
        <p14:creationId xmlns:p14="http://schemas.microsoft.com/office/powerpoint/2010/main" val="2061813109"/>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6300788" y="1952625"/>
            <a:ext cx="2590800" cy="1981200"/>
          </a:xfrm>
        </p:spPr>
        <p:txBody>
          <a:bodyPr/>
          <a:lstStyle/>
          <a:p>
            <a:pPr eaLnBrk="1" hangingPunct="1"/>
            <a:r>
              <a:rPr lang="ar-SA" dirty="0">
                <a:latin typeface="Arial" charset="0"/>
                <a:ea typeface="新細明體" charset="0"/>
              </a:rPr>
              <a:t>معبد حزقيال</a:t>
            </a:r>
            <a:endParaRPr lang="en-US" dirty="0">
              <a:latin typeface="Arial" charset="0"/>
              <a:ea typeface="新細明體" charset="0"/>
            </a:endParaRPr>
          </a:p>
        </p:txBody>
      </p:sp>
      <p:pic>
        <p:nvPicPr>
          <p:cNvPr id="750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604000"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0596"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623050" cy="838200"/>
          </a:xfrm>
        </p:spPr>
        <p:txBody>
          <a:bodyPr/>
          <a:lstStyle/>
          <a:p>
            <a:pPr eaLnBrk="1" hangingPunct="1"/>
            <a:r>
              <a:rPr lang="ar-JO" dirty="0">
                <a:latin typeface="Arial" charset="0"/>
                <a:ea typeface="新細明體" charset="0"/>
              </a:rPr>
              <a:t>الأقسام الخمسة</a:t>
            </a:r>
            <a:endParaRPr lang="en-US" dirty="0">
              <a:latin typeface="Arial" charset="0"/>
              <a:ea typeface="新細明體" charset="0"/>
            </a:endParaRPr>
          </a:p>
        </p:txBody>
      </p:sp>
      <p:sp>
        <p:nvSpPr>
          <p:cNvPr id="57350" name="Text Box 6"/>
          <p:cNvSpPr txBox="1">
            <a:spLocks noChangeArrowheads="1"/>
          </p:cNvSpPr>
          <p:nvPr/>
        </p:nvSpPr>
        <p:spPr bwMode="auto">
          <a:xfrm>
            <a:off x="0" y="203200"/>
            <a:ext cx="5727850" cy="163121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1. الساحة الخارجية – 40: 17-19</a:t>
            </a:r>
            <a:endPar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新細明體"/>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2. الساحة الداخلية – 40: 44-47</a:t>
            </a:r>
            <a:endPar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新細明體"/>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3. الهيكل أو الحرم – 41: 1-26</a:t>
            </a:r>
            <a:endPar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新細明體"/>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4. الجدار حول الهيكل الخارجي – 40: 5 (42: 15-20، 45: 2)</a:t>
            </a:r>
            <a:endPar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新細明體"/>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5. خمسون ذراعاً من المساحة المفتوحة – 45: 2</a:t>
            </a: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新細明體"/>
              </a:rPr>
              <a:t>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dirty="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62112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ar-JO" dirty="0">
                <a:latin typeface="Arial" panose="020B0604020202020204" pitchFamily="34" charset="0"/>
                <a:cs typeface="Arial" panose="020B0604020202020204" pitchFamily="34" charset="0"/>
              </a:rPr>
              <a:t>ما هو مستقبل قبّة الصخرة والجغرافيا العالمية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 في الملكوت بعد مجئ المسيح؟</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1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6. البوابة الشمالية للساحة الخارجية – 40: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7. البوابة الشرقية للساحة الخارجية – 40: 6-16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8. البوابة الجنوبية للساحة الخارجية – 40: 24-27</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9. البوابة الشمالية للساحة الداخلية – 40: 35-37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10. البوابة الشرقية للساحة الداخلية – 40: 32-34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11. البوابة الجنوبية للساحة الداخلية – 40: 28-31</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charset="0"/>
              <a:ea typeface="ＭＳ Ｐゴシック" charset="0"/>
            </a:endParaRPr>
          </a:p>
        </p:txBody>
      </p:sp>
    </p:spTree>
    <p:extLst>
      <p:ext uri="{BB962C8B-B14F-4D97-AF65-F5344CB8AC3E}">
        <p14:creationId xmlns:p14="http://schemas.microsoft.com/office/powerpoint/2010/main" val="23572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ar-JO"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الملكوت                         والألفية</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altLang="zh-TW" sz="60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علم الأخرويات</a:t>
            </a:r>
            <a:endParaRPr kumimoji="0" lang="en-US" sz="20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613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ar-JO" b="1" dirty="0"/>
              <a:t>منظر خارجي</a:t>
            </a:r>
            <a:br>
              <a:rPr lang="ar-JO" b="1" dirty="0"/>
            </a:br>
            <a:r>
              <a:rPr lang="ar-JO" b="1" dirty="0"/>
              <a:t>للهيكل الداخلي</a:t>
            </a:r>
            <a:endParaRPr lang="en-US" b="1" dirty="0"/>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br>
              <a:rPr lang="en-US" sz="3600" kern="1200" dirty="0"/>
            </a:br>
            <a:r>
              <a:rPr lang="ar-JO" sz="3600" kern="1200" dirty="0"/>
              <a:t>تباين </a:t>
            </a:r>
            <a:br>
              <a:rPr lang="ar-JO" sz="3600" kern="1200" dirty="0"/>
            </a:br>
            <a:r>
              <a:rPr lang="ar-JO" sz="3600" kern="1200" dirty="0"/>
              <a:t>هيكلي </a:t>
            </a:r>
            <a:br>
              <a:rPr lang="ar-JO" sz="3600" kern="1200" dirty="0"/>
            </a:br>
            <a:r>
              <a:rPr lang="ar-JO" sz="3600" kern="1200" dirty="0"/>
              <a:t>سليمان </a:t>
            </a:r>
            <a:br>
              <a:rPr lang="ar-JO" sz="3600" kern="1200" dirty="0"/>
            </a:br>
            <a:r>
              <a:rPr lang="ar-JO" sz="3600" kern="1200" dirty="0"/>
              <a:t>و حزقيال</a:t>
            </a:r>
            <a:endParaRPr lang="en-US" sz="3600" kern="1200" dirty="0"/>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338384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8"/>
          <p:cNvSpPr>
            <a:spLocks noChangeArrowheads="1"/>
          </p:cNvSpPr>
          <p:nvPr/>
        </p:nvSpPr>
        <p:spPr bwMode="auto">
          <a:xfrm>
            <a:off x="0" y="0"/>
            <a:ext cx="9144000" cy="6858000"/>
          </a:xfrm>
          <a:prstGeom prst="rect">
            <a:avLst/>
          </a:prstGeom>
          <a:solidFill>
            <a:srgbClr val="C9C4FF"/>
          </a:solidFill>
          <a:ln w="9525">
            <a:solidFill>
              <a:schemeClr val="tx1"/>
            </a:solidFill>
            <a:round/>
            <a:headEnd/>
            <a:tailEnd/>
          </a:ln>
        </p:spPr>
        <p:txBody>
          <a:bodyPr/>
          <a:lstStyle/>
          <a:p>
            <a:endParaRPr lang="en-US"/>
          </a:p>
        </p:txBody>
      </p:sp>
      <p:sp>
        <p:nvSpPr>
          <p:cNvPr id="129026" name="Rectangle 2"/>
          <p:cNvSpPr>
            <a:spLocks noGrp="1" noChangeArrowheads="1"/>
          </p:cNvSpPr>
          <p:nvPr>
            <p:ph type="title"/>
          </p:nvPr>
        </p:nvSpPr>
        <p:spPr>
          <a:xfrm>
            <a:off x="0" y="0"/>
            <a:ext cx="9144000" cy="685800"/>
          </a:xfrm>
          <a:solidFill>
            <a:srgbClr val="000090"/>
          </a:solidFill>
        </p:spPr>
        <p:txBody>
          <a:bodyPr/>
          <a:lstStyle/>
          <a:p>
            <a:pPr algn="ctr" eaLnBrk="1" hangingPunct="1"/>
            <a:r>
              <a:rPr lang="ar-JO" sz="3200" b="1" dirty="0">
                <a:solidFill>
                  <a:schemeClr val="tx1"/>
                </a:solidFill>
                <a:latin typeface="Arial" charset="0"/>
                <a:cs typeface="Arial" charset="0"/>
              </a:rPr>
              <a:t>مقارنات الأثاث</a:t>
            </a:r>
            <a:endParaRPr lang="en-US" sz="3200" b="1" dirty="0">
              <a:solidFill>
                <a:schemeClr val="tx1"/>
              </a:solidFill>
              <a:latin typeface="Arial" charset="0"/>
              <a:cs typeface="Arial" charset="0"/>
            </a:endParaRP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524000"/>
            <a:ext cx="3665538" cy="370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5"/>
          <p:cNvSpPr txBox="1">
            <a:spLocks noChangeArrowheads="1"/>
          </p:cNvSpPr>
          <p:nvPr/>
        </p:nvSpPr>
        <p:spPr bwMode="auto">
          <a:xfrm>
            <a:off x="8153400" y="85725"/>
            <a:ext cx="987425"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ar-JO" b="1" dirty="0">
                <a:solidFill>
                  <a:srgbClr val="FFFFCC"/>
                </a:solidFill>
                <a:cs typeface="Arial" charset="0"/>
              </a:rPr>
              <a:t>144 أ</a:t>
            </a:r>
            <a:endParaRPr lang="en-US" sz="2000" dirty="0">
              <a:solidFill>
                <a:srgbClr val="FFFFCC"/>
              </a:solidFill>
              <a:cs typeface="Arial" charset="0"/>
            </a:endParaRPr>
          </a:p>
        </p:txBody>
      </p:sp>
      <p:pic>
        <p:nvPicPr>
          <p:cNvPr id="12902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0288" y="1524000"/>
            <a:ext cx="295751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59436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ar-JO" sz="2000" b="1" kern="0" dirty="0">
                <a:solidFill>
                  <a:srgbClr val="000000"/>
                </a:solidFill>
                <a:latin typeface="Arial"/>
                <a:ea typeface="+mj-ea"/>
                <a:cs typeface="Arial"/>
              </a:rPr>
              <a:t>هيكل</a:t>
            </a:r>
          </a:p>
          <a:p>
            <a:pPr algn="ctr" eaLnBrk="1" hangingPunct="1">
              <a:defRPr/>
            </a:pPr>
            <a:r>
              <a:rPr lang="ar-JO" sz="2000" b="1" kern="0" dirty="0">
                <a:solidFill>
                  <a:srgbClr val="000000"/>
                </a:solidFill>
                <a:latin typeface="Arial"/>
                <a:ea typeface="+mj-ea"/>
                <a:cs typeface="Arial"/>
              </a:rPr>
              <a:t>حزقيال</a:t>
            </a:r>
            <a:endParaRPr lang="en-US" sz="2000" b="1" kern="0" dirty="0">
              <a:solidFill>
                <a:srgbClr val="000000"/>
              </a:solidFill>
              <a:latin typeface="Arial"/>
              <a:ea typeface="+mj-ea"/>
              <a:cs typeface="Arial"/>
            </a:endParaRPr>
          </a:p>
        </p:txBody>
      </p:sp>
      <p:sp>
        <p:nvSpPr>
          <p:cNvPr id="10" name="Rectangle 2"/>
          <p:cNvSpPr txBox="1">
            <a:spLocks noChangeArrowheads="1"/>
          </p:cNvSpPr>
          <p:nvPr/>
        </p:nvSpPr>
        <p:spPr bwMode="auto">
          <a:xfrm>
            <a:off x="2819400" y="762000"/>
            <a:ext cx="2362200" cy="685800"/>
          </a:xfrm>
          <a:prstGeom prst="rect">
            <a:avLst/>
          </a:prstGeom>
          <a:noFill/>
          <a:ln w="9525">
            <a:noFill/>
            <a:miter lim="800000"/>
            <a:headEnd/>
            <a:tailEnd/>
          </a:ln>
          <a:effectLst/>
        </p:spPr>
        <p:txBody>
          <a:bodyPr lIns="92075" tIns="46038" rIns="92075" bIns="46038" anchor="b"/>
          <a:lstStyle/>
          <a:p>
            <a:pPr algn="ctr" eaLnBrk="1" hangingPunct="1">
              <a:defRPr/>
            </a:pPr>
            <a:r>
              <a:rPr lang="ar-JO" sz="2000" b="1" kern="0" dirty="0">
                <a:solidFill>
                  <a:srgbClr val="000000"/>
                </a:solidFill>
                <a:latin typeface="Arial"/>
                <a:ea typeface="+mj-ea"/>
                <a:cs typeface="Arial"/>
              </a:rPr>
              <a:t>هيكل </a:t>
            </a:r>
          </a:p>
          <a:p>
            <a:pPr algn="ctr" eaLnBrk="1" hangingPunct="1">
              <a:defRPr/>
            </a:pPr>
            <a:r>
              <a:rPr lang="ar-JO" sz="2000" b="1" kern="0" dirty="0">
                <a:solidFill>
                  <a:srgbClr val="000000"/>
                </a:solidFill>
                <a:latin typeface="Arial"/>
                <a:ea typeface="+mj-ea"/>
                <a:cs typeface="Arial"/>
              </a:rPr>
              <a:t>سليمان</a:t>
            </a:r>
            <a:endParaRPr lang="en-US" sz="2000" b="1" kern="0" dirty="0">
              <a:solidFill>
                <a:srgbClr val="000000"/>
              </a:solidFill>
              <a:latin typeface="Arial"/>
              <a:ea typeface="+mj-ea"/>
              <a:cs typeface="Arial"/>
            </a:endParaRPr>
          </a:p>
        </p:txBody>
      </p:sp>
      <p:sp>
        <p:nvSpPr>
          <p:cNvPr id="11" name="Rectangle 2"/>
          <p:cNvSpPr txBox="1">
            <a:spLocks noChangeArrowheads="1"/>
          </p:cNvSpPr>
          <p:nvPr/>
        </p:nvSpPr>
        <p:spPr bwMode="auto">
          <a:xfrm>
            <a:off x="0" y="762000"/>
            <a:ext cx="2667000" cy="685800"/>
          </a:xfrm>
          <a:prstGeom prst="rect">
            <a:avLst/>
          </a:prstGeom>
          <a:noFill/>
          <a:ln w="9525">
            <a:noFill/>
            <a:miter lim="800000"/>
            <a:headEnd/>
            <a:tailEnd/>
          </a:ln>
          <a:effectLst/>
        </p:spPr>
        <p:txBody>
          <a:bodyPr lIns="92075" tIns="46038" rIns="92075" bIns="46038" anchor="b"/>
          <a:lstStyle/>
          <a:p>
            <a:pPr algn="ctr" eaLnBrk="1" hangingPunct="1">
              <a:defRPr/>
            </a:pPr>
            <a:r>
              <a:rPr lang="ar-JO" sz="2000" b="1" kern="0" dirty="0">
                <a:solidFill>
                  <a:srgbClr val="000000"/>
                </a:solidFill>
                <a:latin typeface="Arial"/>
                <a:ea typeface="+mj-ea"/>
                <a:cs typeface="Arial"/>
              </a:rPr>
              <a:t>خيمة </a:t>
            </a:r>
          </a:p>
          <a:p>
            <a:pPr algn="ctr" eaLnBrk="1" hangingPunct="1">
              <a:defRPr/>
            </a:pPr>
            <a:r>
              <a:rPr lang="ar-JO" sz="2000" b="1" kern="0" dirty="0">
                <a:solidFill>
                  <a:srgbClr val="000000"/>
                </a:solidFill>
                <a:latin typeface="Arial"/>
                <a:ea typeface="+mj-ea"/>
                <a:cs typeface="Arial"/>
              </a:rPr>
              <a:t>الشهادة الموسوية</a:t>
            </a:r>
            <a:endParaRPr lang="en-US" sz="2000" b="1" kern="0" dirty="0">
              <a:solidFill>
                <a:srgbClr val="000000"/>
              </a:solidFill>
              <a:latin typeface="Arial"/>
              <a:ea typeface="+mj-ea"/>
              <a:cs typeface="Arial"/>
            </a:endParaRPr>
          </a:p>
        </p:txBody>
      </p:sp>
      <p:pic>
        <p:nvPicPr>
          <p:cNvPr id="129033" name="Picture 11" descr="tabernacle3 furnishings 800_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 y="1524000"/>
            <a:ext cx="20923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p:cNvSpPr txBox="1">
            <a:spLocks noChangeArrowheads="1"/>
          </p:cNvSpPr>
          <p:nvPr/>
        </p:nvSpPr>
        <p:spPr bwMode="auto">
          <a:xfrm>
            <a:off x="152400" y="45720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rgbClr val="000000"/>
                </a:solidFill>
                <a:latin typeface="Arial" panose="020B0604020202020204" pitchFamily="34" charset="0"/>
                <a:ea typeface="新細明體" charset="0"/>
                <a:cs typeface="Arial" panose="020B0604020202020204" pitchFamily="34" charset="0"/>
              </a:rPr>
              <a:t>تباينات مراكز العبادة:</a:t>
            </a:r>
            <a:endParaRPr lang="en-US" b="1" dirty="0">
              <a:solidFill>
                <a:srgbClr val="000000"/>
              </a:solidFill>
              <a:latin typeface="Arial" panose="020B0604020202020204" pitchFamily="34" charset="0"/>
              <a:ea typeface="新細明體" charset="0"/>
              <a:cs typeface="Arial" panose="020B0604020202020204" pitchFamily="34" charset="0"/>
            </a:endParaRPr>
          </a:p>
        </p:txBody>
      </p:sp>
      <p:grpSp>
        <p:nvGrpSpPr>
          <p:cNvPr id="7" name="Group 1047"/>
          <p:cNvGrpSpPr>
            <a:grpSpLocks/>
          </p:cNvGrpSpPr>
          <p:nvPr/>
        </p:nvGrpSpPr>
        <p:grpSpPr bwMode="auto">
          <a:xfrm>
            <a:off x="152400" y="2514600"/>
            <a:ext cx="1600200" cy="1981200"/>
            <a:chOff x="96" y="1584"/>
            <a:chExt cx="1008" cy="1248"/>
          </a:xfrm>
        </p:grpSpPr>
        <p:sp>
          <p:nvSpPr>
            <p:cNvPr id="129046" name="Rectangle 2"/>
            <p:cNvSpPr txBox="1">
              <a:spLocks noChangeArrowheads="1"/>
            </p:cNvSpPr>
            <p:nvPr/>
          </p:nvSpPr>
          <p:spPr bwMode="auto">
            <a:xfrm>
              <a:off x="96" y="2400"/>
              <a:ext cx="100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ea typeface="新細明體" charset="0"/>
                  <a:cs typeface="Arial" panose="020B0604020202020204" pitchFamily="34" charset="0"/>
                </a:rPr>
                <a:t>تابوت العهد</a:t>
              </a:r>
              <a:endParaRPr lang="en-US" sz="1600" b="1" dirty="0">
                <a:solidFill>
                  <a:srgbClr val="000000"/>
                </a:solidFill>
                <a:latin typeface="Arial" panose="020B0604020202020204" pitchFamily="34" charset="0"/>
                <a:ea typeface="新細明體" charset="0"/>
                <a:cs typeface="Arial" panose="020B0604020202020204" pitchFamily="34" charset="0"/>
              </a:endParaRPr>
            </a:p>
            <a:p>
              <a:pPr algn="ctr" eaLnBrk="1" hangingPunct="1"/>
              <a:r>
                <a:rPr lang="ar-JO" sz="1600" b="1" dirty="0">
                  <a:solidFill>
                    <a:srgbClr val="000000"/>
                  </a:solidFill>
                  <a:latin typeface="Arial" panose="020B0604020202020204" pitchFamily="34" charset="0"/>
                  <a:ea typeface="新細明體" charset="0"/>
                  <a:cs typeface="Arial" panose="020B0604020202020204" pitchFamily="34" charset="0"/>
                </a:rPr>
                <a:t>(خروج 40: 34)</a:t>
              </a:r>
              <a:endParaRPr lang="en-US" sz="1600" b="1" dirty="0">
                <a:solidFill>
                  <a:srgbClr val="000000"/>
                </a:solidFill>
                <a:latin typeface="Arial" panose="020B0604020202020204" pitchFamily="34" charset="0"/>
                <a:ea typeface="新細明體" charset="0"/>
                <a:cs typeface="Arial" panose="020B0604020202020204" pitchFamily="34" charset="0"/>
              </a:endParaRPr>
            </a:p>
          </p:txBody>
        </p:sp>
        <p:sp>
          <p:nvSpPr>
            <p:cNvPr id="129047" name="Line 1040"/>
            <p:cNvSpPr>
              <a:spLocks noChangeShapeType="1"/>
            </p:cNvSpPr>
            <p:nvPr/>
          </p:nvSpPr>
          <p:spPr bwMode="auto">
            <a:xfrm flipH="1" flipV="1">
              <a:off x="240" y="1584"/>
              <a:ext cx="336" cy="72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1048"/>
          <p:cNvGrpSpPr>
            <a:grpSpLocks/>
          </p:cNvGrpSpPr>
          <p:nvPr/>
        </p:nvGrpSpPr>
        <p:grpSpPr bwMode="auto">
          <a:xfrm>
            <a:off x="1447800" y="2514600"/>
            <a:ext cx="1905000" cy="1981200"/>
            <a:chOff x="912" y="1584"/>
            <a:chExt cx="1200" cy="1248"/>
          </a:xfrm>
        </p:grpSpPr>
        <p:sp>
          <p:nvSpPr>
            <p:cNvPr id="129044" name="Rectangle 2"/>
            <p:cNvSpPr txBox="1">
              <a:spLocks noChangeArrowheads="1"/>
            </p:cNvSpPr>
            <p:nvPr/>
          </p:nvSpPr>
          <p:spPr bwMode="auto">
            <a:xfrm>
              <a:off x="912" y="2400"/>
              <a:ext cx="1200"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ea typeface="新細明體" charset="0"/>
                  <a:cs typeface="Arial" panose="020B0604020202020204" pitchFamily="34" charset="0"/>
                </a:rPr>
                <a:t>تابوت العهد</a:t>
              </a:r>
              <a:endParaRPr lang="en-US" sz="1600" b="1" dirty="0">
                <a:solidFill>
                  <a:srgbClr val="000000"/>
                </a:solidFill>
                <a:latin typeface="Arial" panose="020B0604020202020204" pitchFamily="34" charset="0"/>
                <a:ea typeface="新細明體" charset="0"/>
                <a:cs typeface="Arial" panose="020B0604020202020204" pitchFamily="34" charset="0"/>
              </a:endParaRPr>
            </a:p>
            <a:p>
              <a:pPr algn="ctr" eaLnBrk="1" hangingPunct="1"/>
              <a:r>
                <a:rPr lang="ar-JO" sz="1600" b="1" dirty="0">
                  <a:solidFill>
                    <a:srgbClr val="000000"/>
                  </a:solidFill>
                  <a:latin typeface="Arial" panose="020B0604020202020204" pitchFamily="34" charset="0"/>
                  <a:ea typeface="新細明體" charset="0"/>
                  <a:cs typeface="Arial" panose="020B0604020202020204" pitchFamily="34" charset="0"/>
                </a:rPr>
                <a:t>(1 مل 8: 21)</a:t>
              </a:r>
              <a:endParaRPr lang="en-US" sz="1600" b="1" dirty="0">
                <a:solidFill>
                  <a:srgbClr val="000000"/>
                </a:solidFill>
                <a:latin typeface="Arial" panose="020B0604020202020204" pitchFamily="34" charset="0"/>
                <a:ea typeface="新細明體" charset="0"/>
                <a:cs typeface="Arial" panose="020B0604020202020204" pitchFamily="34" charset="0"/>
              </a:endParaRPr>
            </a:p>
          </p:txBody>
        </p:sp>
        <p:sp>
          <p:nvSpPr>
            <p:cNvPr id="129045" name="Line 1042"/>
            <p:cNvSpPr>
              <a:spLocks noChangeShapeType="1"/>
            </p:cNvSpPr>
            <p:nvPr/>
          </p:nvSpPr>
          <p:spPr bwMode="auto">
            <a:xfrm flipV="1">
              <a:off x="1584" y="1584"/>
              <a:ext cx="336" cy="72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 name="Rectangle 2"/>
          <p:cNvSpPr txBox="1">
            <a:spLocks noChangeArrowheads="1"/>
          </p:cNvSpPr>
          <p:nvPr/>
        </p:nvSpPr>
        <p:spPr bwMode="auto">
          <a:xfrm>
            <a:off x="3200400" y="3657600"/>
            <a:ext cx="2133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ea typeface="新細明體" charset="0"/>
                <a:cs typeface="Arial" panose="020B0604020202020204" pitchFamily="34" charset="0"/>
              </a:rPr>
              <a:t>مذبح إصعاد المحرقات</a:t>
            </a:r>
            <a:br>
              <a:rPr lang="en-US" sz="1600" b="1" dirty="0">
                <a:solidFill>
                  <a:srgbClr val="000000"/>
                </a:solidFill>
                <a:latin typeface="Arial" panose="020B0604020202020204" pitchFamily="34" charset="0"/>
                <a:ea typeface="新細明體" charset="0"/>
                <a:cs typeface="Arial" panose="020B0604020202020204" pitchFamily="34" charset="0"/>
              </a:rPr>
            </a:br>
            <a:r>
              <a:rPr lang="ar-JO" sz="1600" b="1" dirty="0">
                <a:solidFill>
                  <a:srgbClr val="000000"/>
                </a:solidFill>
                <a:latin typeface="Arial" panose="020B0604020202020204" pitchFamily="34" charset="0"/>
                <a:ea typeface="新細明體" charset="0"/>
                <a:cs typeface="Arial" panose="020B0604020202020204" pitchFamily="34" charset="0"/>
              </a:rPr>
              <a:t>(حزقيال 43: 13- 27)</a:t>
            </a:r>
            <a:endParaRPr lang="en-US" sz="1600" b="1" dirty="0">
              <a:solidFill>
                <a:srgbClr val="000000"/>
              </a:solidFill>
              <a:latin typeface="Arial" panose="020B0604020202020204" pitchFamily="34" charset="0"/>
              <a:ea typeface="新細明體" charset="0"/>
              <a:cs typeface="Arial" panose="020B0604020202020204" pitchFamily="34" charset="0"/>
            </a:endParaRPr>
          </a:p>
        </p:txBody>
      </p:sp>
      <p:sp>
        <p:nvSpPr>
          <p:cNvPr id="133140" name="Line 1044"/>
          <p:cNvSpPr>
            <a:spLocks noChangeShapeType="1"/>
          </p:cNvSpPr>
          <p:nvPr/>
        </p:nvSpPr>
        <p:spPr bwMode="auto">
          <a:xfrm flipV="1">
            <a:off x="5257800" y="3429000"/>
            <a:ext cx="1752600" cy="609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Rectangle 2"/>
          <p:cNvSpPr txBox="1">
            <a:spLocks noChangeArrowheads="1"/>
          </p:cNvSpPr>
          <p:nvPr/>
        </p:nvSpPr>
        <p:spPr bwMode="auto">
          <a:xfrm>
            <a:off x="152400" y="51054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0000"/>
                </a:solidFill>
                <a:latin typeface="Arial" panose="020B0604020202020204" pitchFamily="34" charset="0"/>
                <a:ea typeface="新細明體" charset="0"/>
                <a:cs typeface="Arial" panose="020B0604020202020204" pitchFamily="34" charset="0"/>
              </a:rPr>
              <a:t>المنقول من اثاث الألفية:</a:t>
            </a:r>
            <a:endParaRPr lang="en-US" b="1" dirty="0">
              <a:solidFill>
                <a:srgbClr val="FF0000"/>
              </a:solidFill>
              <a:latin typeface="Arial" panose="020B0604020202020204" pitchFamily="34" charset="0"/>
              <a:ea typeface="新細明體" charset="0"/>
              <a:cs typeface="Arial" panose="020B0604020202020204" pitchFamily="34" charset="0"/>
            </a:endParaRPr>
          </a:p>
        </p:txBody>
      </p:sp>
      <p:sp>
        <p:nvSpPr>
          <p:cNvPr id="15" name="Rectangle 2"/>
          <p:cNvSpPr txBox="1">
            <a:spLocks noChangeArrowheads="1"/>
          </p:cNvSpPr>
          <p:nvPr/>
        </p:nvSpPr>
        <p:spPr bwMode="auto">
          <a:xfrm>
            <a:off x="152400" y="5410200"/>
            <a:ext cx="899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solidFill>
                  <a:srgbClr val="FF0000"/>
                </a:solidFill>
                <a:latin typeface="Arial" panose="020B0604020202020204" pitchFamily="34" charset="0"/>
                <a:ea typeface="新細明體" charset="0"/>
                <a:cs typeface="Arial" panose="020B0604020202020204" pitchFamily="34" charset="0"/>
              </a:rPr>
              <a:t>مذبح إصعاد المحرقة من الخارج (خروج 40: 6) إلى الدار الداخلية (حزقيال 43: 13)</a:t>
            </a:r>
            <a:endParaRPr lang="en-US" sz="1800" b="1" dirty="0">
              <a:solidFill>
                <a:srgbClr val="FF0000"/>
              </a:solidFill>
              <a:latin typeface="Arial" panose="020B0604020202020204" pitchFamily="34" charset="0"/>
              <a:ea typeface="新細明體" charset="0"/>
              <a:cs typeface="Arial" panose="020B0604020202020204" pitchFamily="34" charset="0"/>
            </a:endParaRPr>
          </a:p>
        </p:txBody>
      </p:sp>
      <p:sp>
        <p:nvSpPr>
          <p:cNvPr id="5" name="Rectangle 2"/>
          <p:cNvSpPr txBox="1">
            <a:spLocks noChangeArrowheads="1"/>
          </p:cNvSpPr>
          <p:nvPr/>
        </p:nvSpPr>
        <p:spPr bwMode="auto">
          <a:xfrm>
            <a:off x="152400" y="6019800"/>
            <a:ext cx="518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0000FF"/>
                </a:solidFill>
                <a:latin typeface="Arial" panose="020B0604020202020204" pitchFamily="34" charset="0"/>
                <a:ea typeface="新細明體" charset="0"/>
                <a:cs typeface="Arial" panose="020B0604020202020204" pitchFamily="34" charset="0"/>
              </a:rPr>
              <a:t>المفقود من أثاث الألفية:</a:t>
            </a:r>
            <a:endParaRPr lang="en-US" b="1" dirty="0">
              <a:solidFill>
                <a:srgbClr val="0000FF"/>
              </a:solidFill>
              <a:latin typeface="Arial" panose="020B0604020202020204" pitchFamily="34" charset="0"/>
              <a:ea typeface="新細明體" charset="0"/>
              <a:cs typeface="Arial" panose="020B0604020202020204" pitchFamily="34" charset="0"/>
            </a:endParaRPr>
          </a:p>
        </p:txBody>
      </p:sp>
      <p:sp>
        <p:nvSpPr>
          <p:cNvPr id="6" name="Rectangle 2"/>
          <p:cNvSpPr txBox="1">
            <a:spLocks noChangeArrowheads="1"/>
          </p:cNvSpPr>
          <p:nvPr/>
        </p:nvSpPr>
        <p:spPr bwMode="auto">
          <a:xfrm>
            <a:off x="152400" y="6324600"/>
            <a:ext cx="8686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1800" b="1" dirty="0">
                <a:solidFill>
                  <a:srgbClr val="0000FF"/>
                </a:solidFill>
                <a:latin typeface="Arial" panose="020B0604020202020204" pitchFamily="34" charset="0"/>
                <a:ea typeface="新細明體" charset="0"/>
                <a:cs typeface="Arial" panose="020B0604020202020204" pitchFamily="34" charset="0"/>
              </a:rPr>
              <a:t>تابوت العهد (خروج 25: 22)، الحجاب، المنارة، مائدة خبز الوجوه والمرحضة</a:t>
            </a:r>
            <a:endParaRPr lang="en-US" sz="1800" b="1" dirty="0">
              <a:solidFill>
                <a:srgbClr val="0000FF"/>
              </a:solidFill>
              <a:latin typeface="Arial" panose="020B0604020202020204" pitchFamily="34" charset="0"/>
              <a:ea typeface="新細明體" charset="0"/>
              <a:cs typeface="Arial" panose="020B0604020202020204" pitchFamily="34" charset="0"/>
            </a:endParaRPr>
          </a:p>
        </p:txBody>
      </p:sp>
      <p:sp>
        <p:nvSpPr>
          <p:cNvPr id="133153" name="Freeform 1057"/>
          <p:cNvSpPr>
            <a:spLocks/>
          </p:cNvSpPr>
          <p:nvPr/>
        </p:nvSpPr>
        <p:spPr bwMode="auto">
          <a:xfrm>
            <a:off x="1905000" y="1257300"/>
            <a:ext cx="5181600" cy="1943100"/>
          </a:xfrm>
          <a:custGeom>
            <a:avLst/>
            <a:gdLst>
              <a:gd name="T0" fmla="*/ 0 w 3264"/>
              <a:gd name="T1" fmla="*/ 1270158750 h 1224"/>
              <a:gd name="T2" fmla="*/ 2147483647 w 3264"/>
              <a:gd name="T3" fmla="*/ 302418750 h 1224"/>
              <a:gd name="T4" fmla="*/ 2147483647 w 3264"/>
              <a:gd name="T5" fmla="*/ 2147483647 h 1224"/>
              <a:gd name="T6" fmla="*/ 0 60000 65536"/>
              <a:gd name="T7" fmla="*/ 0 60000 65536"/>
              <a:gd name="T8" fmla="*/ 0 60000 65536"/>
              <a:gd name="T9" fmla="*/ 0 w 3264"/>
              <a:gd name="T10" fmla="*/ 0 h 1224"/>
              <a:gd name="T11" fmla="*/ 3264 w 3264"/>
              <a:gd name="T12" fmla="*/ 1224 h 1224"/>
            </a:gdLst>
            <a:ahLst/>
            <a:cxnLst>
              <a:cxn ang="T6">
                <a:pos x="T0" y="T1"/>
              </a:cxn>
              <a:cxn ang="T7">
                <a:pos x="T2" y="T3"/>
              </a:cxn>
              <a:cxn ang="T8">
                <a:pos x="T4" y="T5"/>
              </a:cxn>
            </a:cxnLst>
            <a:rect l="T9" t="T10" r="T11" b="T12"/>
            <a:pathLst>
              <a:path w="3264" h="1224">
                <a:moveTo>
                  <a:pt x="0" y="504"/>
                </a:moveTo>
                <a:cubicBezTo>
                  <a:pt x="472" y="252"/>
                  <a:pt x="944" y="0"/>
                  <a:pt x="1488" y="120"/>
                </a:cubicBezTo>
                <a:cubicBezTo>
                  <a:pt x="2032" y="240"/>
                  <a:pt x="2968" y="1040"/>
                  <a:pt x="3264" y="1224"/>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4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nodeType="afterGroup">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133153"/>
                                        </p:tgtEl>
                                        <p:attrNameLst>
                                          <p:attrName>style.visibility</p:attrName>
                                        </p:attrNameLst>
                                      </p:cBhvr>
                                      <p:to>
                                        <p:strVal val="visible"/>
                                      </p:to>
                                    </p:set>
                                    <p:animEffect transition="in" filter="wipe(left)">
                                      <p:cBhvr>
                                        <p:cTn id="32" dur="500"/>
                                        <p:tgtEl>
                                          <p:spTgt spid="1331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33140" grpId="0" animBg="1"/>
      <p:bldP spid="4" grpId="0"/>
      <p:bldP spid="15" grpId="0"/>
      <p:bldP spid="5" grpId="0"/>
      <p:bldP spid="6" grpId="0"/>
      <p:bldP spid="1331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1389"/>
            <a:ext cx="4296369"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6. البوابة الشمالية للساحة الخارجية – 40: 20-23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7. البوابة الشرقية للساحة الخارجية – 40: 6-16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8. البوابة الجنوبية للساحة الخارجية – 40: 24-27</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9. البوابة الشمالية للساحة الداخلية – 40: 35-37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10. البوابة الشرقية للساحة الداخلية – 40: 32-34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rPr>
              <a:t>11. البوابة الجنوبية للساحة الداخلية – 40: 28-31</a:t>
            </a:r>
            <a:endParaRPr kumimoji="0" lang="en-US" sz="1800" b="1" i="0" u="none" strike="noStrike" kern="1200" cap="none" spc="0" normalizeH="0" baseline="0" noProof="0" dirty="0">
              <a:ln>
                <a:noFill/>
              </a:ln>
              <a:solidFill>
                <a:srgbClr val="FFFFCC"/>
              </a:solidFill>
              <a:effectLst/>
              <a:uLnTx/>
              <a:uFillTx/>
              <a:latin typeface="Times New Roman" pitchFamily="18" charset="0"/>
              <a:ea typeface="新細明體" pitchFamily="-112" charset="-120"/>
              <a:cs typeface="Times New Roman" pitchFamily="18"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charset="0"/>
              <a:ea typeface="ＭＳ Ｐゴシック" charset="0"/>
            </a:endParaRPr>
          </a:p>
        </p:txBody>
      </p:sp>
    </p:spTree>
    <p:extLst>
      <p:ext uri="{BB962C8B-B14F-4D97-AF65-F5344CB8AC3E}">
        <p14:creationId xmlns:p14="http://schemas.microsoft.com/office/powerpoint/2010/main" val="1138780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b="1" dirty="0">
                <a:solidFill>
                  <a:srgbClr val="FFFFFF"/>
                </a:solidFill>
              </a:rPr>
              <a:t>هيكل حزقيال لن يتناسب مع جبل الهيكل الحالي!</a:t>
            </a:r>
            <a:endParaRPr lang="en-US" b="1" dirty="0">
              <a:solidFill>
                <a:srgbClr val="FFFFFF"/>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521</a:t>
            </a:r>
            <a:endPar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البوابة الشرقية (40: 7-16)</a:t>
            </a:r>
            <a:endParaRPr lang="en-US" sz="3200" b="1" i="0" dirty="0">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تشارلز داير، حزقيال، في شرح معرفة الكتاب المقدس، 1: 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1804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7384"/>
            <a:ext cx="9161463" cy="6870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7811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04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ثم تمحورت الحياة اليهودية حول هيكل سليمان لمدة 400 عام (959-586 ق. م)</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463" y="692150"/>
            <a:ext cx="4373563"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تشارلز داير، حزقيال في شرح معرفة الكتاب المقدس، 1: 1307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1574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المذبح (43: 13-17)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مذبح النحاس الكبير أمام الهيكل في وسط الدار الداخلية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9058335"/>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dirty="0">
                <a:latin typeface="Arial" charset="0"/>
                <a:ea typeface="ＭＳ Ｐゴシック" charset="0"/>
                <a:cs typeface="Arial" charset="0"/>
              </a:rPr>
              <a:t>جغرافية </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الأيام الأخيرة</a:t>
            </a:r>
            <a:endParaRPr lang="en-US" sz="2800" dirty="0">
              <a:latin typeface="Arial" charset="0"/>
              <a:ea typeface="ＭＳ Ｐゴシック" charset="0"/>
              <a:cs typeface="Arial" charset="0"/>
            </a:endParaRP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531ي</a:t>
            </a:r>
            <a:endParaRPr kumimoji="0" lang="en-US"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531د</a:t>
            </a:r>
            <a:endParaRPr kumimoji="0" lang="en-US"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المظلل باللون الأزرق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حز 45: 1-8، 48: 9-22</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3796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latin typeface="Arial" charset="0"/>
                <a:ea typeface="ＭＳ Ｐゴシック" charset="0"/>
                <a:cs typeface="Arial" charset="0"/>
              </a:rPr>
              <a:t>مقارنات الكهنة و اللاويين و الأمراء</a:t>
            </a:r>
            <a:endParaRPr lang="en-US" sz="3200" dirty="0">
              <a:latin typeface="Arial" charset="0"/>
              <a:ea typeface="ＭＳ Ｐゴシック" charset="0"/>
              <a:cs typeface="Arial" charset="0"/>
            </a:endParaRP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م ع 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531 ي-د</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المظلل باللون الأزرق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حز 45: 1-8، 48: 9-22</a:t>
            </a:r>
            <a:endParaRPr kumimoji="0" lang="en-US" sz="20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0783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7"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محاصيل من واحة المياه العذبة</a:t>
            </a:r>
            <a:endParaRPr lang="en-US" dirty="0">
              <a:latin typeface="Arial" panose="020B0604020202020204" pitchFamily="34" charset="0"/>
              <a:ea typeface="ＭＳ Ｐゴシック" charset="0"/>
              <a:cs typeface="Arial" panose="020B0604020202020204" pitchFamily="34" charset="0"/>
            </a:endParaRPr>
          </a:p>
        </p:txBody>
      </p:sp>
      <p:sp>
        <p:nvSpPr>
          <p:cNvPr id="492548" name="Text Box 4"/>
          <p:cNvSpPr txBox="1">
            <a:spLocks noChangeArrowheads="1"/>
          </p:cNvSpPr>
          <p:nvPr/>
        </p:nvSpPr>
        <p:spPr bwMode="auto">
          <a:xfrm>
            <a:off x="3276600" y="304800"/>
            <a:ext cx="2743200" cy="519113"/>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ar-JO" sz="2800" b="1" dirty="0">
                <a:latin typeface="Arial" panose="020B0604020202020204" pitchFamily="34" charset="0"/>
                <a:cs typeface="Arial" panose="020B0604020202020204" pitchFamily="34" charset="0"/>
              </a:rPr>
              <a:t>حزقيال 47: 10</a:t>
            </a:r>
            <a:endParaRPr lang="en-US" sz="2800" dirty="0">
              <a:latin typeface="Arial" panose="020B0604020202020204" pitchFamily="34" charset="0"/>
              <a:cs typeface="Arial" panose="020B0604020202020204" pitchFamily="34" charset="0"/>
            </a:endParaRPr>
          </a:p>
        </p:txBody>
      </p:sp>
      <p:sp>
        <p:nvSpPr>
          <p:cNvPr id="492549" name="Text Box 5"/>
          <p:cNvSpPr txBox="1">
            <a:spLocks noChangeArrowheads="1"/>
          </p:cNvSpPr>
          <p:nvPr/>
        </p:nvSpPr>
        <p:spPr bwMode="auto">
          <a:xfrm>
            <a:off x="8299450" y="0"/>
            <a:ext cx="838200" cy="51911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tx2"/>
                </a:solidFill>
                <a:latin typeface="Times New Roman" charset="0"/>
              </a:rPr>
              <a:t>105</a:t>
            </a:r>
            <a:endParaRPr lang="en-US" sz="2800">
              <a:solidFill>
                <a:schemeClr val="tx2"/>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2547"/>
                                        </p:tgtEl>
                                        <p:attrNameLst>
                                          <p:attrName>style.visibility</p:attrName>
                                        </p:attrNameLst>
                                      </p:cBhvr>
                                      <p:to>
                                        <p:strVal val="visible"/>
                                      </p:to>
                                    </p:set>
                                    <p:animEffect transition="in" filter="checkerboard(across)">
                                      <p:cBhvr>
                                        <p:cTn id="7" dur="500"/>
                                        <p:tgtEl>
                                          <p:spTgt spid="49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في الألفية</a:t>
              </a:r>
              <a:b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br>
              <a: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a:t>
              </a: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حز 47-48</a:t>
              </a:r>
              <a:r>
                <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دان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7" name="Text Box 6"/>
            <p:cNvSpPr txBox="1">
              <a:spLocks noChangeArrowheads="1"/>
            </p:cNvSpPr>
            <p:nvPr/>
          </p:nvSpPr>
          <p:spPr bwMode="auto">
            <a:xfrm>
              <a:off x="4607" y="34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أشير</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8" name="Text Box 7"/>
            <p:cNvSpPr txBox="1">
              <a:spLocks noChangeArrowheads="1"/>
            </p:cNvSpPr>
            <p:nvPr/>
          </p:nvSpPr>
          <p:spPr bwMode="auto">
            <a:xfrm>
              <a:off x="4464" y="69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نفتالي</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9" name="Text Box 8"/>
            <p:cNvSpPr txBox="1">
              <a:spLocks noChangeArrowheads="1"/>
            </p:cNvSpPr>
            <p:nvPr/>
          </p:nvSpPr>
          <p:spPr bwMode="auto">
            <a:xfrm>
              <a:off x="4416" y="103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منسى</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0" name="Text Box 9"/>
            <p:cNvSpPr txBox="1">
              <a:spLocks noChangeArrowheads="1"/>
            </p:cNvSpPr>
            <p:nvPr/>
          </p:nvSpPr>
          <p:spPr bwMode="auto">
            <a:xfrm>
              <a:off x="4224" y="1383"/>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أفرايم</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1" name="Text Box 10"/>
            <p:cNvSpPr txBox="1">
              <a:spLocks noChangeArrowheads="1"/>
            </p:cNvSpPr>
            <p:nvPr/>
          </p:nvSpPr>
          <p:spPr bwMode="auto">
            <a:xfrm>
              <a:off x="4224" y="1729"/>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رأوبين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2" name="Text Box 11"/>
            <p:cNvSpPr txBox="1">
              <a:spLocks noChangeArrowheads="1"/>
            </p:cNvSpPr>
            <p:nvPr/>
          </p:nvSpPr>
          <p:spPr bwMode="auto">
            <a:xfrm>
              <a:off x="4128" y="2075"/>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3" name="Text Box 12"/>
            <p:cNvSpPr txBox="1">
              <a:spLocks noChangeArrowheads="1"/>
            </p:cNvSpPr>
            <p:nvPr/>
          </p:nvSpPr>
          <p:spPr bwMode="auto">
            <a:xfrm>
              <a:off x="3696" y="2421"/>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514"/>
                  </a:solidFill>
                  <a:effectLst/>
                  <a:uLnTx/>
                  <a:uFillTx/>
                  <a:latin typeface="Arial" charset="0"/>
                  <a:ea typeface="ＭＳ Ｐゴシック" charset="0"/>
                </a:rPr>
                <a:t>القادة و الهيكل</a:t>
              </a:r>
              <a:endParaRPr kumimoji="0" lang="en-US" sz="16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4" name="Text Box 13"/>
            <p:cNvSpPr txBox="1">
              <a:spLocks noChangeArrowheads="1"/>
            </p:cNvSpPr>
            <p:nvPr/>
          </p:nvSpPr>
          <p:spPr bwMode="auto">
            <a:xfrm>
              <a:off x="3696" y="269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بنيامين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5" name="Text Box 14"/>
            <p:cNvSpPr txBox="1">
              <a:spLocks noChangeArrowheads="1"/>
            </p:cNvSpPr>
            <p:nvPr/>
          </p:nvSpPr>
          <p:spPr bwMode="auto">
            <a:xfrm>
              <a:off x="3600" y="304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شمعون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6" name="Text Box 15"/>
            <p:cNvSpPr txBox="1">
              <a:spLocks noChangeArrowheads="1"/>
            </p:cNvSpPr>
            <p:nvPr/>
          </p:nvSpPr>
          <p:spPr bwMode="auto">
            <a:xfrm>
              <a:off x="3504" y="338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يساكر</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7" name="Text Box 16"/>
            <p:cNvSpPr txBox="1">
              <a:spLocks noChangeArrowheads="1"/>
            </p:cNvSpPr>
            <p:nvPr/>
          </p:nvSpPr>
          <p:spPr bwMode="auto">
            <a:xfrm>
              <a:off x="3360" y="373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زبولون</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rPr>
                <a:t>جاد</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charset="0"/>
                <a:ea typeface="ＭＳ Ｐゴシック" charset="0"/>
                <a:cs typeface="Arial" charset="0"/>
              </a:rPr>
              <a:t>إعادة توزيع الأسباط</a:t>
            </a:r>
            <a:endParaRPr lang="en-US" dirty="0">
              <a:latin typeface="Arial" charset="0"/>
              <a:ea typeface="ＭＳ Ｐゴシック" charset="0"/>
              <a:cs typeface="Arial"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م ع ق</a:t>
            </a:r>
            <a:r>
              <a:rPr kumimoji="0" lang="en-US" sz="1800" b="1" i="0" u="none" strike="noStrike" kern="1200" cap="none" spc="0" normalizeH="0" baseline="0" noProof="0" dirty="0">
                <a:ln>
                  <a:noFill/>
                </a:ln>
                <a:solidFill>
                  <a:srgbClr val="000514"/>
                </a:solidFill>
                <a:effectLst/>
                <a:uLnTx/>
                <a:uFillTx/>
                <a:latin typeface="Arial" charset="0"/>
                <a:ea typeface="ＭＳ Ｐゴシック" charset="0"/>
              </a:rPr>
              <a:t> </a:t>
            </a: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531 د</a:t>
            </a:r>
            <a:br>
              <a:rPr kumimoji="0" lang="en-US" sz="1800" b="1" i="0" u="none" strike="noStrike" kern="1200" cap="none" spc="0" normalizeH="0" baseline="0" noProof="0" dirty="0">
                <a:ln>
                  <a:noFill/>
                </a:ln>
                <a:solidFill>
                  <a:srgbClr val="000514"/>
                </a:solidFill>
                <a:effectLst/>
                <a:uLnTx/>
                <a:uFillTx/>
                <a:latin typeface="Arial" charset="0"/>
                <a:ea typeface="ＭＳ Ｐゴシック" charset="0"/>
              </a:rPr>
            </a:br>
            <a:r>
              <a:rPr kumimoji="0" lang="ar-JO" sz="1800" b="1" i="0" u="none" strike="noStrike" kern="1200" cap="none" spc="0" normalizeH="0" baseline="0" noProof="0" dirty="0">
                <a:ln>
                  <a:noFill/>
                </a:ln>
                <a:solidFill>
                  <a:srgbClr val="000514"/>
                </a:solidFill>
                <a:effectLst/>
                <a:uLnTx/>
                <a:uFillTx/>
                <a:latin typeface="Arial" charset="0"/>
                <a:ea typeface="ＭＳ Ｐゴシック" charset="0"/>
              </a:rPr>
              <a:t>531 ي</a:t>
            </a:r>
            <a:endParaRPr kumimoji="0" lang="en-US" sz="1800" b="1" i="0" u="none" strike="noStrike" kern="1200" cap="none" spc="0" normalizeH="0" baseline="0" noProof="0" dirty="0">
              <a:ln>
                <a:noFill/>
              </a:ln>
              <a:solidFill>
                <a:srgbClr val="000514"/>
              </a:solidFill>
              <a:effectLst/>
              <a:uLnTx/>
              <a:uFillTx/>
              <a:latin typeface="Arial" charset="0"/>
              <a:ea typeface="ＭＳ Ｐゴシック"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rPr>
              <a:t>بعد الإمتلاك (يش 13)</a:t>
            </a:r>
            <a:endParaRPr kumimoji="0" lang="en-US" sz="2800" b="1" i="0" u="none" strike="noStrike" kern="1200" cap="none" spc="0" normalizeH="0" baseline="0" noProof="0" dirty="0">
              <a:ln>
                <a:noFill/>
              </a:ln>
              <a:solidFill>
                <a:srgbClr val="000514"/>
              </a:solidFill>
              <a:effectLst/>
              <a:uLnTx/>
              <a:uFillTx/>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5253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2" descr="C:\Users\bs\Documents\Bible Text &amp; Chart\NT\Revelation\Tim Lahaye Charts\Scan00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Title 1"/>
          <p:cNvSpPr>
            <a:spLocks noGrp="1"/>
          </p:cNvSpPr>
          <p:nvPr>
            <p:ph type="title"/>
          </p:nvPr>
        </p:nvSpPr>
        <p:spPr>
          <a:xfrm>
            <a:off x="0" y="0"/>
            <a:ext cx="9263063" cy="1071563"/>
          </a:xfrm>
          <a:solidFill>
            <a:schemeClr val="tx1"/>
          </a:solidFill>
        </p:spPr>
        <p:txBody>
          <a:bodyPr/>
          <a:lstStyle/>
          <a:p>
            <a:pPr eaLnBrk="1" hangingPunct="1"/>
            <a:r>
              <a:rPr lang="ar-JO" dirty="0">
                <a:solidFill>
                  <a:schemeClr val="bg1"/>
                </a:solidFill>
                <a:latin typeface="Calibri" charset="0"/>
              </a:rPr>
              <a:t>نظرة أخرى على الحدود الشرقية</a:t>
            </a:r>
            <a:endParaRPr lang="en-US" dirty="0">
              <a:solidFill>
                <a:schemeClr val="bg1"/>
              </a:solidFill>
              <a:latin typeface="Calibri" charset="0"/>
            </a:endParaRPr>
          </a:p>
        </p:txBody>
      </p:sp>
      <p:sp>
        <p:nvSpPr>
          <p:cNvPr id="6" name="TextBox 21"/>
          <p:cNvSpPr txBox="1">
            <a:spLocks noChangeArrowheads="1"/>
          </p:cNvSpPr>
          <p:nvPr/>
        </p:nvSpPr>
        <p:spPr bwMode="auto">
          <a:xfrm>
            <a:off x="6732588" y="1228725"/>
            <a:ext cx="2162175" cy="400050"/>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0" i="0" u="none" strike="noStrike" kern="0" cap="none" spc="0" normalizeH="0" baseline="0" noProof="0" dirty="0">
                <a:ln>
                  <a:noFill/>
                </a:ln>
                <a:solidFill>
                  <a:srgbClr val="FFFFFF"/>
                </a:solidFill>
                <a:effectLst/>
                <a:uLnTx/>
                <a:uFillTx/>
                <a:latin typeface="Arial" charset="0"/>
                <a:ea typeface="ＭＳ Ｐゴシック" charset="0"/>
                <a:cs typeface="Arial" charset="0"/>
              </a:rPr>
              <a:t>تيم لاهاف</a:t>
            </a:r>
            <a:endParaRPr kumimoji="0" lang="en-US" sz="20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extBox 21"/>
          <p:cNvSpPr txBox="1">
            <a:spLocks noChangeArrowheads="1"/>
          </p:cNvSpPr>
          <p:nvPr/>
        </p:nvSpPr>
        <p:spPr bwMode="auto">
          <a:xfrm>
            <a:off x="3059113" y="5889625"/>
            <a:ext cx="4932362" cy="707886"/>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0" i="0" u="none" strike="noStrike" kern="1200" cap="none" spc="0" normalizeH="0" baseline="0" noProof="0" dirty="0">
                <a:ln>
                  <a:noFill/>
                </a:ln>
                <a:solidFill>
                  <a:prstClr val="white"/>
                </a:solidFill>
                <a:effectLst/>
                <a:uLnTx/>
                <a:uFillTx/>
                <a:latin typeface="Arial" charset="0"/>
                <a:ea typeface="ＭＳ Ｐゴシック" charset="0"/>
              </a:rPr>
              <a:t>سيؤدي هذا إلى إعادة الحدود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0" i="0" u="none" strike="noStrike" kern="1200" cap="none" spc="0" normalizeH="0" baseline="0" noProof="0" dirty="0">
                <a:ln>
                  <a:noFill/>
                </a:ln>
                <a:solidFill>
                  <a:prstClr val="white"/>
                </a:solidFill>
                <a:effectLst/>
                <a:uLnTx/>
                <a:uFillTx/>
                <a:latin typeface="Arial" charset="0"/>
                <a:ea typeface="ＭＳ Ｐゴシック" charset="0"/>
              </a:rPr>
              <a:t>إلى موطن إبراهيم الأصلي في أور</a:t>
            </a:r>
            <a:endParaRPr kumimoji="0" lang="en-US" sz="2000" b="0" i="0" u="none" strike="noStrike" kern="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21245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8130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9" name="Rectangle 4"/>
          <p:cNvSpPr>
            <a:spLocks noGrp="1" noChangeArrowheads="1"/>
          </p:cNvSpPr>
          <p:nvPr>
            <p:ph type="title"/>
          </p:nvPr>
        </p:nvSpPr>
        <p:spPr>
          <a:xfrm>
            <a:off x="0" y="5791200"/>
            <a:ext cx="9144000" cy="1066800"/>
          </a:xfrm>
          <a:solidFill>
            <a:schemeClr val="tx2"/>
          </a:solidFill>
        </p:spPr>
        <p:txBody>
          <a:bodyPr/>
          <a:lstStyle/>
          <a:p>
            <a:r>
              <a:rPr lang="ar-JO" sz="3200" b="1" dirty="0">
                <a:solidFill>
                  <a:srgbClr val="FFFFFF"/>
                </a:solidFill>
                <a:latin typeface="Arial" charset="0"/>
                <a:ea typeface="ＭＳ Ｐゴシック" charset="0"/>
              </a:rPr>
              <a:t>هل ستصل حدود إسرائيل الألفية </a:t>
            </a:r>
            <a:br>
              <a:rPr lang="ar-JO" sz="3200" b="1" dirty="0">
                <a:solidFill>
                  <a:srgbClr val="FFFFFF"/>
                </a:solidFill>
                <a:latin typeface="Arial" charset="0"/>
                <a:ea typeface="ＭＳ Ｐゴシック" charset="0"/>
              </a:rPr>
            </a:br>
            <a:r>
              <a:rPr lang="ar-JO" sz="3200" b="1" dirty="0">
                <a:solidFill>
                  <a:srgbClr val="FFFFFF"/>
                </a:solidFill>
                <a:latin typeface="Arial" charset="0"/>
                <a:ea typeface="ＭＳ Ｐゴシック" charset="0"/>
              </a:rPr>
              <a:t>كل الطريق شرقاً حتى نهر الفرات ؟</a:t>
            </a:r>
            <a:endParaRPr lang="en-US" sz="3200" b="1" dirty="0">
              <a:solidFill>
                <a:srgbClr val="FFFFFF"/>
              </a:solidFill>
              <a:latin typeface="Arial" charset="0"/>
              <a:ea typeface="ＭＳ Ｐゴシック" charset="0"/>
            </a:endParaRPr>
          </a:p>
        </p:txBody>
      </p:sp>
      <p:sp>
        <p:nvSpPr>
          <p:cNvPr id="10" name="Striped Right Arrow 9"/>
          <p:cNvSpPr/>
          <p:nvPr/>
        </p:nvSpPr>
        <p:spPr bwMode="auto">
          <a:xfrm>
            <a:off x="2357438" y="2881313"/>
            <a:ext cx="2143125" cy="403225"/>
          </a:xfrm>
          <a:prstGeom prst="stripedRightArrow">
            <a:avLst>
              <a:gd name="adj1" fmla="val 20682"/>
              <a:gd name="adj2" fmla="val 50000"/>
            </a:avLst>
          </a:prstGeom>
          <a:solidFill>
            <a:srgbClr val="FFFFFF"/>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11" name="Striped Right Arrow 10"/>
          <p:cNvSpPr/>
          <p:nvPr/>
        </p:nvSpPr>
        <p:spPr bwMode="auto">
          <a:xfrm>
            <a:off x="2771775" y="2133600"/>
            <a:ext cx="1152525" cy="403225"/>
          </a:xfrm>
          <a:prstGeom prst="stripedRightArrow">
            <a:avLst>
              <a:gd name="adj1" fmla="val 20682"/>
              <a:gd name="adj2" fmla="val 50000"/>
            </a:avLst>
          </a:prstGeom>
          <a:solidFill>
            <a:schemeClr val="bg1"/>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Tree>
    <p:extLst>
      <p:ext uri="{BB962C8B-B14F-4D97-AF65-F5344CB8AC3E}">
        <p14:creationId xmlns:p14="http://schemas.microsoft.com/office/powerpoint/2010/main" val="2778757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12"/>
            <a:ext cx="5039591" cy="6858000"/>
          </a:xfrm>
          <a:prstGeom prst="rect">
            <a:avLst/>
          </a:prstGeom>
        </p:spPr>
      </p:pic>
      <p:sp>
        <p:nvSpPr>
          <p:cNvPr id="748545" name="Rectangle 2"/>
          <p:cNvSpPr>
            <a:spLocks noGrp="1" noChangeArrowheads="1"/>
          </p:cNvSpPr>
          <p:nvPr>
            <p:ph type="title"/>
          </p:nvPr>
        </p:nvSpPr>
        <p:spPr>
          <a:xfrm>
            <a:off x="0" y="-243407"/>
            <a:ext cx="4067944" cy="1656184"/>
          </a:xfrm>
          <a:noFill/>
        </p:spPr>
        <p:txBody>
          <a:bodyPr anchor="ctr"/>
          <a:lstStyle/>
          <a:p>
            <a:pPr eaLnBrk="1" hangingPunct="1"/>
            <a:r>
              <a:rPr lang="ar-JO" sz="3200" b="1" dirty="0">
                <a:solidFill>
                  <a:srgbClr val="FFFFFF"/>
                </a:solidFill>
                <a:effectLst>
                  <a:glow rad="228600">
                    <a:schemeClr val="tx1"/>
                  </a:glow>
                </a:effectLst>
                <a:latin typeface="Arial" charset="0"/>
                <a:ea typeface="新細明體" charset="0"/>
              </a:rPr>
              <a:t>أقسام الأرض</a:t>
            </a:r>
            <a:br>
              <a:rPr lang="ar-JO" sz="3200" b="1" dirty="0">
                <a:solidFill>
                  <a:srgbClr val="FFFFFF"/>
                </a:solidFill>
                <a:effectLst>
                  <a:glow rad="228600">
                    <a:schemeClr val="tx1"/>
                  </a:glow>
                </a:effectLst>
                <a:latin typeface="Arial" charset="0"/>
                <a:ea typeface="新細明體" charset="0"/>
              </a:rPr>
            </a:br>
            <a:r>
              <a:rPr lang="en-US" sz="3200" b="1" dirty="0">
                <a:solidFill>
                  <a:srgbClr val="FFFFFF"/>
                </a:solidFill>
                <a:effectLst>
                  <a:glow rad="228600">
                    <a:schemeClr val="tx1"/>
                  </a:glow>
                </a:effectLst>
                <a:latin typeface="Arial" charset="0"/>
                <a:ea typeface="新細明體" charset="0"/>
              </a:rPr>
              <a:t>(</a:t>
            </a:r>
            <a:r>
              <a:rPr lang="ar-JO" sz="3200" b="1" dirty="0">
                <a:solidFill>
                  <a:srgbClr val="FFFFFF"/>
                </a:solidFill>
                <a:effectLst>
                  <a:glow rad="228600">
                    <a:schemeClr val="tx1"/>
                  </a:glow>
                </a:effectLst>
                <a:latin typeface="Arial" charset="0"/>
                <a:ea typeface="新細明體" charset="0"/>
              </a:rPr>
              <a:t>48: 1-7</a:t>
            </a:r>
            <a:r>
              <a:rPr lang="en-US" sz="3200" b="1" dirty="0">
                <a:solidFill>
                  <a:srgbClr val="FFFFFF"/>
                </a:solidFill>
                <a:effectLst>
                  <a:glow rad="228600">
                    <a:schemeClr val="tx1"/>
                  </a:glow>
                </a:effectLst>
                <a:latin typeface="Arial" charset="0"/>
                <a:ea typeface="新細明體" charset="0"/>
              </a:rPr>
              <a:t>)</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5004048" y="620688"/>
            <a:ext cx="4139952" cy="56886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تتجه أجزاء من الأرض لقبائل إسرائيل مباشرة من الشرق إلى الغرب. لم أحاول تقديم حدود دقيقة ، لكني أحاول إظهار الترتيب العام للأجزاء القبلية. على سبيل المثال ، من المحتمل أن تكون مرتفعات الجولان داخل حدود إسرائيل ، على الرغم من أن الصورة لا تظهرها على هذا النحو.</a:t>
            </a:r>
            <a:endParaRPr kumimoji="0" lang="en-US" sz="24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531ج</a:t>
            </a:r>
            <a:endPar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3974912625"/>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266 آي</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1. السياق</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2. وعد الأرض</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3. نصوص كتابية أخرى</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4. مراجع غير كتابية</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endParaRP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rPr>
              <a:t>5. الفترة الزمنية لعبرانيين 4: 8</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a:ea typeface="ＭＳ Ｐゴシック" charset="-128"/>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a:ea typeface="ＭＳ Ｐゴシック" charset="-128"/>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a:ea typeface="ＭＳ Ｐゴシック" charset="-128"/>
              </a:rPr>
              <a:t>(حزقيال 47-48)</a:t>
            </a:r>
            <a:endParaRPr kumimoji="0" lang="en-US" sz="2400" b="1" i="0" u="none" strike="noStrike" kern="1200" cap="none" spc="0" normalizeH="0" baseline="0" noProof="0" dirty="0">
              <a:ln>
                <a:noFill/>
              </a:ln>
              <a:solidFill>
                <a:srgbClr val="007BCF">
                  <a:lumMod val="75000"/>
                </a:srgbClr>
              </a:solidFill>
              <a:effectLst/>
              <a:uLnTx/>
              <a:uFillTx/>
              <a:latin typeface="Arial"/>
              <a:ea typeface="ＭＳ Ｐゴシック" charset="-128"/>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حافظ اليهود على</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القداسة في البِركة</a:t>
            </a:r>
            <a:endParaRPr lang="en-US" sz="4000" dirty="0">
              <a:latin typeface="Arial" panose="020B0604020202020204" pitchFamily="34" charset="0"/>
              <a:ea typeface="ＭＳ Ｐゴシック" charset="0"/>
              <a:cs typeface="Arial" panose="020B0604020202020204" pitchFamily="34" charset="0"/>
            </a:endParaRPr>
          </a:p>
        </p:txBody>
      </p:sp>
      <p:sp>
        <p:nvSpPr>
          <p:cNvPr id="217092"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709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7094" name="Rectangle 6"/>
          <p:cNvSpPr>
            <a:spLocks noChangeArrowheads="1"/>
          </p:cNvSpPr>
          <p:nvPr/>
        </p:nvSpPr>
        <p:spPr bwMode="auto">
          <a:xfrm rot="-929834">
            <a:off x="-156422" y="2078296"/>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ar-JO" sz="8800" dirty="0">
                <a:effectLst>
                  <a:outerShdw blurRad="38100" dist="38100" dir="2700000" algn="tl">
                    <a:srgbClr val="000000"/>
                  </a:outerShdw>
                </a:effectLst>
                <a:latin typeface="Arial" panose="020B0604020202020204" pitchFamily="34" charset="0"/>
                <a:cs typeface="Arial" panose="020B0604020202020204" pitchFamily="34" charset="0"/>
              </a:rPr>
              <a:t>586 ق.م: تم تدمير</a:t>
            </a:r>
          </a:p>
          <a:p>
            <a:pPr algn="ctr" eaLnBrk="1" hangingPunct="1">
              <a:defRPr/>
            </a:pPr>
            <a:r>
              <a:rPr lang="ar-JO" sz="8800" dirty="0">
                <a:effectLst>
                  <a:outerShdw blurRad="38100" dist="38100" dir="2700000" algn="tl">
                    <a:srgbClr val="000000"/>
                  </a:outerShdw>
                </a:effectLst>
                <a:latin typeface="Arial" panose="020B0604020202020204" pitchFamily="34" charset="0"/>
                <a:cs typeface="Arial" panose="020B0604020202020204" pitchFamily="34" charset="0"/>
              </a:rPr>
              <a:t>الهيكل!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fade">
                                      <p:cBhvr>
                                        <p:cTn id="7" dur="770" decel="100000"/>
                                        <p:tgtEl>
                                          <p:spTgt spid="217093"/>
                                        </p:tgtEl>
                                      </p:cBhvr>
                                    </p:animEffect>
                                    <p:animScale>
                                      <p:cBhvr>
                                        <p:cTn id="8" dur="770" decel="100000"/>
                                        <p:tgtEl>
                                          <p:spTgt spid="217093"/>
                                        </p:tgtEl>
                                      </p:cBhvr>
                                      <p:from x="10000" y="10000"/>
                                      <p:to x="200000" y="450000"/>
                                    </p:animScale>
                                    <p:animScale>
                                      <p:cBhvr>
                                        <p:cTn id="9" dur="1230" accel="100000" fill="hold">
                                          <p:stCondLst>
                                            <p:cond delay="770"/>
                                          </p:stCondLst>
                                        </p:cTn>
                                        <p:tgtEl>
                                          <p:spTgt spid="217093"/>
                                        </p:tgtEl>
                                      </p:cBhvr>
                                      <p:from x="200000" y="450000"/>
                                      <p:to x="100000" y="100000"/>
                                    </p:animScale>
                                    <p:set>
                                      <p:cBhvr>
                                        <p:cTn id="10" dur="770" fill="hold"/>
                                        <p:tgtEl>
                                          <p:spTgt spid="217093"/>
                                        </p:tgtEl>
                                        <p:attrNameLst>
                                          <p:attrName>ppt_x</p:attrName>
                                        </p:attrNameLst>
                                      </p:cBhvr>
                                      <p:to>
                                        <p:strVal val="(0.5)"/>
                                      </p:to>
                                    </p:set>
                                    <p:anim from="(0.5)" to="(#ppt_x)" calcmode="lin" valueType="num">
                                      <p:cBhvr>
                                        <p:cTn id="11" dur="1230" accel="100000" fill="hold">
                                          <p:stCondLst>
                                            <p:cond delay="770"/>
                                          </p:stCondLst>
                                        </p:cTn>
                                        <p:tgtEl>
                                          <p:spTgt spid="217093"/>
                                        </p:tgtEl>
                                        <p:attrNameLst>
                                          <p:attrName>ppt_x</p:attrName>
                                        </p:attrNameLst>
                                      </p:cBhvr>
                                    </p:anim>
                                    <p:set>
                                      <p:cBhvr>
                                        <p:cTn id="12" dur="770" fill="hold"/>
                                        <p:tgtEl>
                                          <p:spTgt spid="217093"/>
                                        </p:tgtEl>
                                        <p:attrNameLst>
                                          <p:attrName>ppt_y</p:attrName>
                                        </p:attrNameLst>
                                      </p:cBhvr>
                                      <p:to>
                                        <p:strVal val="(#ppt_y+0.4)"/>
                                      </p:to>
                                    </p:set>
                                    <p:anim from="(#ppt_y+0.4)" to="(#ppt_y)" calcmode="lin" valueType="num">
                                      <p:cBhvr>
                                        <p:cTn id="13" dur="1230" accel="100000" fill="hold">
                                          <p:stCondLst>
                                            <p:cond delay="770"/>
                                          </p:stCondLst>
                                        </p:cTn>
                                        <p:tgtEl>
                                          <p:spTgt spid="21709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7092"/>
                                        </p:tgtEl>
                                        <p:attrNameLst>
                                          <p:attrName>style.visibility</p:attrName>
                                        </p:attrNameLst>
                                      </p:cBhvr>
                                      <p:to>
                                        <p:strVal val="visible"/>
                                      </p:to>
                                    </p:set>
                                    <p:animEffect transition="in" filter="fade">
                                      <p:cBhvr>
                                        <p:cTn id="16" dur="770" decel="100000"/>
                                        <p:tgtEl>
                                          <p:spTgt spid="217092"/>
                                        </p:tgtEl>
                                      </p:cBhvr>
                                    </p:animEffect>
                                    <p:animScale>
                                      <p:cBhvr>
                                        <p:cTn id="17" dur="770" decel="100000"/>
                                        <p:tgtEl>
                                          <p:spTgt spid="217092"/>
                                        </p:tgtEl>
                                      </p:cBhvr>
                                      <p:from x="10000" y="10000"/>
                                      <p:to x="200000" y="450000"/>
                                    </p:animScale>
                                    <p:animScale>
                                      <p:cBhvr>
                                        <p:cTn id="18" dur="1230" accel="100000" fill="hold">
                                          <p:stCondLst>
                                            <p:cond delay="770"/>
                                          </p:stCondLst>
                                        </p:cTn>
                                        <p:tgtEl>
                                          <p:spTgt spid="217092"/>
                                        </p:tgtEl>
                                      </p:cBhvr>
                                      <p:from x="200000" y="450000"/>
                                      <p:to x="100000" y="100000"/>
                                    </p:animScale>
                                    <p:set>
                                      <p:cBhvr>
                                        <p:cTn id="19" dur="770" fill="hold"/>
                                        <p:tgtEl>
                                          <p:spTgt spid="217092"/>
                                        </p:tgtEl>
                                        <p:attrNameLst>
                                          <p:attrName>ppt_x</p:attrName>
                                        </p:attrNameLst>
                                      </p:cBhvr>
                                      <p:to>
                                        <p:strVal val="(0.5)"/>
                                      </p:to>
                                    </p:set>
                                    <p:anim from="(0.5)" to="(#ppt_x)" calcmode="lin" valueType="num">
                                      <p:cBhvr>
                                        <p:cTn id="20" dur="1230" accel="100000" fill="hold">
                                          <p:stCondLst>
                                            <p:cond delay="770"/>
                                          </p:stCondLst>
                                        </p:cTn>
                                        <p:tgtEl>
                                          <p:spTgt spid="217092"/>
                                        </p:tgtEl>
                                        <p:attrNameLst>
                                          <p:attrName>ppt_x</p:attrName>
                                        </p:attrNameLst>
                                      </p:cBhvr>
                                    </p:anim>
                                    <p:set>
                                      <p:cBhvr>
                                        <p:cTn id="21" dur="770" fill="hold"/>
                                        <p:tgtEl>
                                          <p:spTgt spid="217092"/>
                                        </p:tgtEl>
                                        <p:attrNameLst>
                                          <p:attrName>ppt_y</p:attrName>
                                        </p:attrNameLst>
                                      </p:cBhvr>
                                      <p:to>
                                        <p:strVal val="(#ppt_y+0.4)"/>
                                      </p:to>
                                    </p:set>
                                    <p:anim from="(#ppt_y+0.4)" to="(#ppt_y)" calcmode="lin" valueType="num">
                                      <p:cBhvr>
                                        <p:cTn id="22" dur="1230" accel="100000" fill="hold">
                                          <p:stCondLst>
                                            <p:cond delay="770"/>
                                          </p:stCondLst>
                                        </p:cTn>
                                        <p:tgtEl>
                                          <p:spTgt spid="21709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7094"/>
                                        </p:tgtEl>
                                        <p:attrNameLst>
                                          <p:attrName>style.visibility</p:attrName>
                                        </p:attrNameLst>
                                      </p:cBhvr>
                                      <p:to>
                                        <p:strVal val="visible"/>
                                      </p:to>
                                    </p:set>
                                    <p:animEffect transition="in" filter="fade">
                                      <p:cBhvr>
                                        <p:cTn id="25" dur="770" decel="100000"/>
                                        <p:tgtEl>
                                          <p:spTgt spid="217094"/>
                                        </p:tgtEl>
                                      </p:cBhvr>
                                    </p:animEffect>
                                    <p:animScale>
                                      <p:cBhvr>
                                        <p:cTn id="26" dur="770" decel="100000"/>
                                        <p:tgtEl>
                                          <p:spTgt spid="217094"/>
                                        </p:tgtEl>
                                      </p:cBhvr>
                                      <p:from x="10000" y="10000"/>
                                      <p:to x="200000" y="450000"/>
                                    </p:animScale>
                                    <p:animScale>
                                      <p:cBhvr>
                                        <p:cTn id="27" dur="1230" accel="100000" fill="hold">
                                          <p:stCondLst>
                                            <p:cond delay="770"/>
                                          </p:stCondLst>
                                        </p:cTn>
                                        <p:tgtEl>
                                          <p:spTgt spid="217094"/>
                                        </p:tgtEl>
                                      </p:cBhvr>
                                      <p:from x="200000" y="450000"/>
                                      <p:to x="100000" y="100000"/>
                                    </p:animScale>
                                    <p:set>
                                      <p:cBhvr>
                                        <p:cTn id="28" dur="770" fill="hold"/>
                                        <p:tgtEl>
                                          <p:spTgt spid="217094"/>
                                        </p:tgtEl>
                                        <p:attrNameLst>
                                          <p:attrName>ppt_x</p:attrName>
                                        </p:attrNameLst>
                                      </p:cBhvr>
                                      <p:to>
                                        <p:strVal val="(0.5)"/>
                                      </p:to>
                                    </p:set>
                                    <p:anim from="(0.5)" to="(#ppt_x)" calcmode="lin" valueType="num">
                                      <p:cBhvr>
                                        <p:cTn id="29" dur="1230" accel="100000" fill="hold">
                                          <p:stCondLst>
                                            <p:cond delay="770"/>
                                          </p:stCondLst>
                                        </p:cTn>
                                        <p:tgtEl>
                                          <p:spTgt spid="217094"/>
                                        </p:tgtEl>
                                        <p:attrNameLst>
                                          <p:attrName>ppt_x</p:attrName>
                                        </p:attrNameLst>
                                      </p:cBhvr>
                                    </p:anim>
                                    <p:set>
                                      <p:cBhvr>
                                        <p:cTn id="30" dur="770" fill="hold"/>
                                        <p:tgtEl>
                                          <p:spTgt spid="217094"/>
                                        </p:tgtEl>
                                        <p:attrNameLst>
                                          <p:attrName>ppt_y</p:attrName>
                                        </p:attrNameLst>
                                      </p:cBhvr>
                                      <p:to>
                                        <p:strVal val="(#ppt_y+0.4)"/>
                                      </p:to>
                                    </p:set>
                                    <p:anim from="(#ppt_y+0.4)" to="(#ppt_y)" calcmode="lin" valueType="num">
                                      <p:cBhvr>
                                        <p:cTn id="31" dur="1230" accel="100000" fill="hold">
                                          <p:stCondLst>
                                            <p:cond delay="770"/>
                                          </p:stCondLst>
                                        </p:cTn>
                                        <p:tgtEl>
                                          <p:spTgt spid="2170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animBg="1"/>
      <p:bldP spid="217093" grpId="0" animBg="1"/>
      <p:bldP spid="21709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14800"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زربابل / هيرودس</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endParaRP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108395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الألفية</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endParaRP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125066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سليمان</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endParaRPr>
          </a:p>
        </p:txBody>
      </p:sp>
      <p:sp>
        <p:nvSpPr>
          <p:cNvPr id="238605" name="Text Box 13"/>
          <p:cNvSpPr txBox="1">
            <a:spLocks noChangeArrowheads="1"/>
          </p:cNvSpPr>
          <p:nvPr/>
        </p:nvSpPr>
        <p:spPr bwMode="auto">
          <a:xfrm>
            <a:off x="1066800" y="5911850"/>
            <a:ext cx="128272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الكنيسة</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endParaRP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ar-JO" sz="6000" b="1" dirty="0">
                <a:solidFill>
                  <a:srgbClr val="FFFFFF"/>
                </a:solidFill>
                <a:effectLst>
                  <a:glow rad="228600">
                    <a:schemeClr val="bg1">
                      <a:alpha val="96000"/>
                    </a:schemeClr>
                  </a:glow>
                </a:effectLst>
                <a:latin typeface="Arial" charset="0"/>
                <a:ea typeface="新細明體" charset="0"/>
              </a:rPr>
              <a:t>أي هيكل لحزقيال ؟</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新細明體" charset="0"/>
                <a:cs typeface="新細明體" charset="0"/>
              </a:rPr>
              <a:t>520</a:t>
            </a:r>
            <a:endParaRPr kumimoji="0" lang="en-US" sz="2400" b="1" i="0" u="none" strike="noStrike" kern="1200" cap="none" spc="0" normalizeH="0" baseline="0" noProof="0" dirty="0">
              <a:ln>
                <a:noFill/>
              </a:ln>
              <a:solidFill>
                <a:srgbClr val="FFCC66"/>
              </a:solidFill>
              <a:effectLst/>
              <a:uLnTx/>
              <a:uFillTx/>
              <a:latin typeface="Arial" charset="0"/>
              <a:ea typeface="新細明體" charset="0"/>
              <a:cs typeface="新細明體" charset="0"/>
            </a:endParaRPr>
          </a:p>
        </p:txBody>
      </p:sp>
      <p:sp>
        <p:nvSpPr>
          <p:cNvPr id="238611" name="Text Box 19"/>
          <p:cNvSpPr txBox="1">
            <a:spLocks noChangeArrowheads="1"/>
          </p:cNvSpPr>
          <p:nvPr/>
        </p:nvSpPr>
        <p:spPr bwMode="auto">
          <a:xfrm>
            <a:off x="6421438" y="2743200"/>
            <a:ext cx="2722562"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rPr>
              <a:t>مشروط</a:t>
            </a:r>
            <a:endPar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新細明體"/>
            </a:endParaRP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sp>
          <p:nvSpPr>
            <p:cNvPr id="238610" name="Text Box 18"/>
            <p:cNvSpPr txBox="1">
              <a:spLocks noChangeArrowheads="1"/>
            </p:cNvSpPr>
            <p:nvPr/>
          </p:nvSpPr>
          <p:spPr bwMode="auto">
            <a:xfrm>
              <a:off x="2550" y="1632"/>
              <a:ext cx="659" cy="98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ثلاث</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نظرات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حرفية</a:t>
              </a:r>
              <a:endPar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483235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7" name="Picture 1" descr="Bible Ope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525"/>
            <a:ext cx="918051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7218" name="Rectangle 2"/>
          <p:cNvSpPr>
            <a:spLocks noGrp="1" noChangeArrowheads="1"/>
          </p:cNvSpPr>
          <p:nvPr>
            <p:ph type="title"/>
          </p:nvPr>
        </p:nvSpPr>
        <p:spPr>
          <a:xfrm>
            <a:off x="685800" y="685800"/>
            <a:ext cx="7772400" cy="838200"/>
          </a:xfrm>
          <a:solidFill>
            <a:srgbClr val="000000"/>
          </a:solidFill>
        </p:spPr>
        <p:txBody>
          <a:bodyPr anchor="ctr"/>
          <a:lstStyle/>
          <a:p>
            <a:pPr algn="ctr" eaLnBrk="1" hangingPunct="1"/>
            <a:r>
              <a:rPr lang="ar-JO" b="1" dirty="0">
                <a:solidFill>
                  <a:srgbClr val="FFFFFF"/>
                </a:solidFill>
                <a:latin typeface="Arial" panose="020B0604020202020204" pitchFamily="34" charset="0"/>
                <a:ea typeface="新細明體" charset="0"/>
                <a:cs typeface="Arial" panose="020B0604020202020204" pitchFamily="34" charset="0"/>
              </a:rPr>
              <a:t>تفسيرات 40-48</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24580" name="Rectangle 4"/>
          <p:cNvSpPr>
            <a:spLocks noChangeArrowheads="1"/>
          </p:cNvSpPr>
          <p:nvPr/>
        </p:nvSpPr>
        <p:spPr bwMode="auto">
          <a:xfrm>
            <a:off x="899592" y="1772816"/>
            <a:ext cx="7990656"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الحرفي/التاريخي: الهيكل الأول</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الحرفي التاريخي: هيكل زربابل</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الحرفي/التاريخي: هيكل هيرودس</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الرمزي/الحاضر:</a:t>
            </a:r>
            <a:r>
              <a:rPr kumimoji="0" lang="ar-JO" sz="2800" b="1" i="0" u="none" strike="noStrike" kern="1200" cap="none" spc="0" normalizeH="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 الكنيسة</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الأخروي/الحاضر: الهيكل المثالي</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الحرفي/المستقبلي: هيكل الألفية</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rPr>
              <a:t>الحرفي/الأبدي: ملكوت الله</a:t>
            </a:r>
            <a:endParaRPr kumimoji="0" lang="en-US" sz="2800" b="1" i="0" u="none" strike="noStrike" kern="1200" cap="none" spc="0" normalizeH="0" baseline="0" noProof="0" dirty="0">
              <a:ln>
                <a:noFill/>
              </a:ln>
              <a:solidFill>
                <a:srgbClr val="000000"/>
              </a:solidFill>
              <a:effectLst>
                <a:glow rad="330200">
                  <a:srgbClr val="FFFFFF">
                    <a:alpha val="75000"/>
                  </a:srgbClr>
                </a:glow>
              </a:effectLst>
              <a:uLnTx/>
              <a:uFillTx/>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580">
                                            <p:txEl>
                                              <p:pRg st="5" end="5"/>
                                            </p:txEl>
                                          </p:spTgt>
                                        </p:tgtEl>
                                        <p:attrNameLst>
                                          <p:attrName>style.visibility</p:attrName>
                                        </p:attrNameLst>
                                      </p:cBhvr>
                                      <p:to>
                                        <p:strVal val="visible"/>
                                      </p:to>
                                    </p:set>
                                    <p:anim calcmode="lin" valueType="num">
                                      <p:cBhvr additive="base">
                                        <p:cTn id="3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80">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4580">
                                            <p:txEl>
                                              <p:pRg st="6" end="6"/>
                                            </p:txEl>
                                          </p:spTgt>
                                        </p:tgtEl>
                                        <p:attrNameLst>
                                          <p:attrName>style.visibility</p:attrName>
                                        </p:attrNameLst>
                                      </p:cBhvr>
                                      <p:to>
                                        <p:strVal val="visible"/>
                                      </p:to>
                                    </p:set>
                                    <p:anim calcmode="lin" valueType="num">
                                      <p:cBhvr additive="base">
                                        <p:cTn id="43"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8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508000" y="101529"/>
            <a:ext cx="7772400" cy="609600"/>
          </a:xfrm>
          <a:solidFill>
            <a:schemeClr val="bg1"/>
          </a:solidFill>
        </p:spPr>
        <p:txBody>
          <a:bodyPr/>
          <a:lstStyle/>
          <a:p>
            <a:pPr algn="ctr"/>
            <a:r>
              <a:rPr lang="ar-JO" b="1" dirty="0">
                <a:latin typeface="Arial" panose="020B0604020202020204" pitchFamily="34" charset="0"/>
                <a:ea typeface="新細明體" charset="0"/>
                <a:cs typeface="Arial" panose="020B0604020202020204" pitchFamily="34" charset="0"/>
              </a:rPr>
              <a:t>مشاكل في كلتا الحالتين</a:t>
            </a:r>
            <a:endParaRPr lang="en-US" dirty="0">
              <a:latin typeface="Arial" panose="020B0604020202020204" pitchFamily="34" charset="0"/>
              <a:ea typeface="新細明體" charset="0"/>
              <a:cs typeface="Arial" panose="020B0604020202020204" pitchFamily="34"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الألفية :</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ذبائح عن الخطية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40: 39) في ضوء موت 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40648" name="Text Box 1032"/>
          <p:cNvSpPr txBox="1">
            <a:spLocks noChangeArrowheads="1"/>
          </p:cNvSpPr>
          <p:nvPr/>
        </p:nvSpPr>
        <p:spPr bwMode="auto">
          <a:xfrm>
            <a:off x="4527550" y="3047640"/>
            <a:ext cx="3886200" cy="3170099"/>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اللاألفية :</a:t>
            </a:r>
            <a:r>
              <a:rPr kumimoji="0" lang="en-US" sz="4000" b="1" i="0"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 </a:t>
            </a:r>
            <a:br>
              <a:rPr kumimoji="0" lang="en-US" sz="4000" b="1" i="0"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br>
            <a:r>
              <a:rPr kumimoji="0" lang="ar-JO" sz="4000" b="1" i="0"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التخلي عن التأويل الطبيعي للبوابات والأبواب والجدران والأضاحي</a:t>
            </a:r>
            <a:endParaRPr kumimoji="0" lang="en-US" sz="4000" b="1" i="0"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endParaRP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9273" name="Text Box 103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525</a:t>
            </a:r>
            <a:endParaRPr kumimoji="0" lang="en-US" sz="2400" b="1" i="0"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ar-JO" b="1" dirty="0">
                <a:latin typeface="Arial" charset="0"/>
                <a:ea typeface="新細明體" charset="0"/>
              </a:rPr>
              <a:t>لماذا الذبائح في الألفية ؟</a:t>
            </a:r>
            <a:endParaRPr lang="en-US" b="1" dirty="0">
              <a:latin typeface="Arial" charset="0"/>
              <a:ea typeface="新細明體" charset="0"/>
            </a:endParaRPr>
          </a:p>
        </p:txBody>
      </p:sp>
      <p:pic>
        <p:nvPicPr>
          <p:cNvPr id="119811"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قبل الصليب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النظر </a:t>
            </a:r>
            <a:r>
              <a:rPr kumimoji="0" lang="ar-JO"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للأمام</a:t>
            </a: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نحو موت المسيح</a:t>
            </a:r>
            <a:endPar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itchFamily="-112" charset="0"/>
                <a:ea typeface="新細明體"/>
                <a:cs typeface="新細明體"/>
              </a:rPr>
              <a:t>بعد الصليب :</a:t>
            </a:r>
            <a:br>
              <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b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النظر </a:t>
            </a:r>
            <a:r>
              <a:rPr kumimoji="0" lang="ar-JO" sz="3600" b="1" i="0" u="none" strike="noStrike" kern="1200" cap="none" spc="0" normalizeH="0" baseline="0" noProof="0" dirty="0">
                <a:ln>
                  <a:noFill/>
                </a:ln>
                <a:solidFill>
                  <a:srgbClr val="FFFF00"/>
                </a:solidFill>
                <a:effectLst/>
                <a:uLnTx/>
                <a:uFillTx/>
                <a:latin typeface="Arial" pitchFamily="-112" charset="0"/>
                <a:ea typeface="新細明體"/>
                <a:cs typeface="新細明體"/>
              </a:rPr>
              <a:t>للخلف</a:t>
            </a:r>
            <a:r>
              <a:rPr kumimoji="0" lang="ar-JO" sz="3600" b="1" i="0" u="none" strike="noStrike" kern="1200" cap="none" spc="0" normalizeH="0" baseline="0" noProof="0" dirty="0">
                <a:ln>
                  <a:noFill/>
                </a:ln>
                <a:solidFill>
                  <a:srgbClr val="FFFFFF"/>
                </a:solidFill>
                <a:effectLst/>
                <a:uLnTx/>
                <a:uFillTx/>
                <a:latin typeface="Arial" pitchFamily="-112" charset="0"/>
                <a:ea typeface="新細明體"/>
                <a:cs typeface="新細明體"/>
              </a:rPr>
              <a:t> نحو موت المسيح</a:t>
            </a:r>
            <a:endParaRPr kumimoji="0" lang="en-US" sz="3600" b="1" i="0" u="none" strike="noStrike" kern="1200" cap="none" spc="0" normalizeH="0" baseline="0" noProof="0" dirty="0">
              <a:ln>
                <a:noFill/>
              </a:ln>
              <a:solidFill>
                <a:srgbClr val="FFFFFF"/>
              </a:solidFill>
              <a:effectLst/>
              <a:uLnTx/>
              <a:uFillTx/>
              <a:latin typeface="Arial" pitchFamily="-112" charset="0"/>
              <a:ea typeface="新細明體"/>
              <a:cs typeface="新細明體"/>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261131" name="Text Box 11"/>
          <p:cNvSpPr txBox="1">
            <a:spLocks noChangeArrowheads="1"/>
          </p:cNvSpPr>
          <p:nvPr/>
        </p:nvSpPr>
        <p:spPr bwMode="auto">
          <a:xfrm>
            <a:off x="228600" y="4800600"/>
            <a:ext cx="8686800" cy="1815882"/>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ثيوقراطي</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مثل الاعتراف بالخطيئة (1 يوحنا 1: 9)</a:t>
            </a:r>
            <a:endPar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الذكرى</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مثل العشاء الرباني الذي ينظر إلى الوراء</a:t>
            </a:r>
            <a:endPar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قدم </a:t>
            </a:r>
            <a:r>
              <a:rPr kumimoji="0" lang="ar-JO" sz="2800" b="1" i="0" u="sng"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بولس</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ذبيحة هيكل في عام 57 م (أع </a:t>
            </a:r>
            <a:r>
              <a:rPr kumimoji="0" lang="en-US"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26:21</a:t>
            </a:r>
            <a:r>
              <a:rPr kumimoji="0" lang="ar-JO" sz="2800" b="1" i="0" u="none" strike="noStrike" kern="1200" cap="none" spc="0" normalizeH="0" baseline="0" noProof="0" dirty="0">
                <a:ln>
                  <a:noFill/>
                </a:ln>
                <a:solidFill>
                  <a:srgbClr val="FCFEFD"/>
                </a:solidFill>
                <a:effectLst/>
                <a:uLnTx/>
                <a:uFillTx/>
                <a:latin typeface="Arial" pitchFamily="34" charset="0"/>
                <a:ea typeface="ＭＳ Ｐゴシック" charset="0"/>
                <a:cs typeface="Arial" pitchFamily="34" charset="0"/>
              </a:rPr>
              <a:t>) دون أن يرى مشكلة الانحراف</a:t>
            </a:r>
            <a:endParaRPr kumimoji="0" lang="en-US" sz="2800" b="1" i="0" u="none" strike="noStrike" kern="1200" cap="none" spc="0" normalizeH="0" baseline="0" noProof="0" dirty="0">
              <a:ln>
                <a:noFill/>
              </a:ln>
              <a:solidFill>
                <a:srgbClr val="FCFEFD"/>
              </a:solidFill>
              <a:effectLst/>
              <a:uLnTx/>
              <a:uFillTx/>
              <a:latin typeface="Arial" pitchFamily="34" charset="0"/>
              <a:ea typeface="新細明體" charset="0"/>
              <a:cs typeface="Arial" pitchFamily="34" charset="0"/>
            </a:endParaRPr>
          </a:p>
        </p:txBody>
      </p:sp>
      <p:sp>
        <p:nvSpPr>
          <p:cNvPr id="780299" name="Text Box 12"/>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charset="0"/>
                <a:ea typeface="新細明體" charset="0"/>
                <a:cs typeface="新細明體" charset="0"/>
              </a:rPr>
              <a:t>527</a:t>
            </a:r>
            <a:endParaRPr kumimoji="0" lang="en-US" sz="2400" b="1" i="0" u="none" strike="noStrike" kern="1200" cap="none" spc="0" normalizeH="0" baseline="0" noProof="0" dirty="0">
              <a:ln>
                <a:noFill/>
              </a:ln>
              <a:solidFill>
                <a:srgbClr val="FFCC66"/>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113012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uiExpand="1" build="p"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122883" name="Rectangle 3"/>
          <p:cNvSpPr>
            <a:spLocks noGrp="1" noChangeArrowheads="1"/>
          </p:cNvSpPr>
          <p:nvPr>
            <p:ph type="body" idx="1"/>
          </p:nvPr>
        </p:nvSpPr>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313420168"/>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2"/>
          <p:cNvGrpSpPr>
            <a:grpSpLocks/>
          </p:cNvGrpSpPr>
          <p:nvPr/>
        </p:nvGrpSpPr>
        <p:grpSpPr bwMode="auto">
          <a:xfrm>
            <a:off x="1273175" y="0"/>
            <a:ext cx="7947025" cy="6858000"/>
            <a:chOff x="0" y="0"/>
            <a:chExt cx="5006" cy="4320"/>
          </a:xfrm>
        </p:grpSpPr>
        <p:pic>
          <p:nvPicPr>
            <p:cNvPr id="94214"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5"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914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بعد إعادة بناء الهيكل، في عيد فصح العهد الجديد، زار الهيكل 100000 يهودي!</a:t>
            </a:r>
            <a:endParaRPr lang="en-US" sz="3600" dirty="0">
              <a:latin typeface="Arial" panose="020B0604020202020204" pitchFamily="34" charset="0"/>
              <a:ea typeface="ＭＳ Ｐゴシック" charset="0"/>
              <a:cs typeface="Arial" panose="020B0604020202020204" pitchFamily="34" charset="0"/>
            </a:endParaRPr>
          </a:p>
        </p:txBody>
      </p:sp>
      <p:sp>
        <p:nvSpPr>
          <p:cNvPr id="219142" name="Line 6"/>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914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9144" name="Rectangle 8"/>
          <p:cNvSpPr>
            <a:spLocks noChangeArrowheads="1"/>
          </p:cNvSpPr>
          <p:nvPr/>
        </p:nvSpPr>
        <p:spPr bwMode="auto">
          <a:xfrm rot="-929834">
            <a:off x="59601" y="2291053"/>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ar-JO" sz="8800" dirty="0">
                <a:effectLst>
                  <a:outerShdw blurRad="38100" dist="38100" dir="2700000" algn="tl">
                    <a:srgbClr val="000000"/>
                  </a:outerShdw>
                </a:effectLst>
                <a:latin typeface="Arial" panose="020B0604020202020204" pitchFamily="34" charset="0"/>
                <a:cs typeface="Arial" panose="020B0604020202020204" pitchFamily="34" charset="0"/>
              </a:rPr>
              <a:t>عام 70 م تم تدمير</a:t>
            </a:r>
          </a:p>
          <a:p>
            <a:pPr algn="ctr" eaLnBrk="1" hangingPunct="1">
              <a:defRPr/>
            </a:pPr>
            <a:r>
              <a:rPr lang="ar-JO" sz="8800" dirty="0">
                <a:effectLst>
                  <a:outerShdw blurRad="38100" dist="38100" dir="2700000" algn="tl">
                    <a:srgbClr val="000000"/>
                  </a:outerShdw>
                </a:effectLst>
                <a:latin typeface="Arial" panose="020B0604020202020204" pitchFamily="34" charset="0"/>
                <a:cs typeface="Arial" panose="020B0604020202020204" pitchFamily="34" charset="0"/>
              </a:rPr>
              <a:t>الهيكل مرة أخرى!</a:t>
            </a:r>
            <a:endParaRPr lang="en-US" sz="8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914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914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19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animBg="1"/>
      <p:bldP spid="219143" grpId="0" animBg="1"/>
      <p:bldP spid="21914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المسلمون يشرفون على:</a:t>
            </a:r>
            <a:endParaRPr lang="en-US" dirty="0">
              <a:latin typeface="Arial" panose="020B0604020202020204" pitchFamily="34" charset="0"/>
              <a:ea typeface="ＭＳ Ｐゴシック" charset="0"/>
              <a:cs typeface="Arial" panose="020B0604020202020204" pitchFamily="34" charset="0"/>
            </a:endParaRPr>
          </a:p>
        </p:txBody>
      </p:sp>
      <p:pic>
        <p:nvPicPr>
          <p:cNvPr id="96258"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p:spPr>
      </p:pic>
      <p:pic>
        <p:nvPicPr>
          <p:cNvPr id="22118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p:spPr>
      </p:pic>
      <p:sp>
        <p:nvSpPr>
          <p:cNvPr id="221189" name="Text Box 5"/>
          <p:cNvSpPr txBox="1">
            <a:spLocks noChangeArrowheads="1"/>
          </p:cNvSpPr>
          <p:nvPr/>
        </p:nvSpPr>
        <p:spPr bwMode="auto">
          <a:xfrm>
            <a:off x="5105400" y="5240338"/>
            <a:ext cx="381000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المسجد الأقصى</a:t>
            </a:r>
            <a:endParaRPr lang="en-US" sz="3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2119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p:spPr>
      </p:pic>
      <p:sp>
        <p:nvSpPr>
          <p:cNvPr id="221191" name="Text Box 7"/>
          <p:cNvSpPr txBox="1">
            <a:spLocks noChangeArrowheads="1"/>
          </p:cNvSpPr>
          <p:nvPr/>
        </p:nvSpPr>
        <p:spPr bwMode="auto">
          <a:xfrm>
            <a:off x="304800" y="5240338"/>
            <a:ext cx="4191000" cy="1477328"/>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مسجد عمر</a:t>
            </a:r>
          </a:p>
          <a:p>
            <a:pPr algn="ctr" fontAlgn="t">
              <a:spcBef>
                <a:spcPct val="50000"/>
              </a:spcBef>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(قبّة الصخرة)</a:t>
            </a:r>
            <a:endParaRPr lang="en-US" sz="3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6263" name="Text Box 9"/>
          <p:cNvSpPr txBox="1">
            <a:spLocks noChangeArrowheads="1"/>
          </p:cNvSpPr>
          <p:nvPr/>
        </p:nvSpPr>
        <p:spPr bwMode="auto">
          <a:xfrm>
            <a:off x="845661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tx2"/>
                </a:solidFill>
              </a:rPr>
              <a:t>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dissolve">
                                      <p:cBhvr>
                                        <p:cTn id="7" dur="500"/>
                                        <p:tgtEl>
                                          <p:spTgt spid="22119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1191"/>
                                        </p:tgtEl>
                                        <p:attrNameLst>
                                          <p:attrName>style.visibility</p:attrName>
                                        </p:attrNameLst>
                                      </p:cBhvr>
                                      <p:to>
                                        <p:strVal val="visible"/>
                                      </p:to>
                                    </p:set>
                                    <p:animEffect transition="in" filter="dissolve">
                                      <p:cBhvr>
                                        <p:cTn id="10" dur="500"/>
                                        <p:tgtEl>
                                          <p:spTgt spid="2211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21188"/>
                                        </p:tgtEl>
                                        <p:attrNameLst>
                                          <p:attrName>style.visibility</p:attrName>
                                        </p:attrNameLst>
                                      </p:cBhvr>
                                      <p:to>
                                        <p:strVal val="visible"/>
                                      </p:to>
                                    </p:set>
                                    <p:animEffect transition="in" filter="wipe(down)">
                                      <p:cBhvr>
                                        <p:cTn id="15" dur="500"/>
                                        <p:tgtEl>
                                          <p:spTgt spid="22118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1189"/>
                                        </p:tgtEl>
                                        <p:attrNameLst>
                                          <p:attrName>style.visibility</p:attrName>
                                        </p:attrNameLst>
                                      </p:cBhvr>
                                      <p:to>
                                        <p:strVal val="visible"/>
                                      </p:to>
                                    </p:set>
                                    <p:animEffect transition="in" filter="wipe(down)">
                                      <p:cBhvr>
                                        <p:cTn id="18"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P spid="2211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a:xfrm>
            <a:off x="990600" y="0"/>
            <a:ext cx="2514600" cy="3535363"/>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صلاة المسلمين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في مسجد</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قبّة الصخرة</a:t>
            </a:r>
            <a:endParaRPr lang="en-US" dirty="0">
              <a:latin typeface="Arial" panose="020B0604020202020204" pitchFamily="34" charset="0"/>
              <a:ea typeface="ＭＳ Ｐゴシック" charset="0"/>
              <a:cs typeface="Arial" panose="020B0604020202020204" pitchFamily="34" charset="0"/>
            </a:endParaRPr>
          </a:p>
        </p:txBody>
      </p:sp>
      <p:pic>
        <p:nvPicPr>
          <p:cNvPr id="98306"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6"/>
          <p:cNvSpPr txBox="1">
            <a:spLocks noChangeArrowheads="1"/>
          </p:cNvSpPr>
          <p:nvPr/>
        </p:nvSpPr>
        <p:spPr bwMode="auto">
          <a:xfrm>
            <a:off x="845661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tx2"/>
                </a:solidFill>
              </a:rPr>
              <a:t>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457200" y="274638"/>
            <a:ext cx="3505200" cy="4373562"/>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4000" dirty="0">
                <a:solidFill>
                  <a:srgbClr val="FFFFFF"/>
                </a:solidFill>
                <a:effectLst>
                  <a:glow rad="228600">
                    <a:schemeClr val="bg2"/>
                  </a:glow>
                </a:effectLst>
                <a:latin typeface="Arial" charset="0"/>
                <a:ea typeface="新細明體" charset="0"/>
                <a:cs typeface="Arial"/>
              </a:rPr>
              <a:t>قبّة </a:t>
            </a:r>
            <a:br>
              <a:rPr lang="ar-JO" sz="4000" dirty="0">
                <a:solidFill>
                  <a:srgbClr val="FFFFFF"/>
                </a:solidFill>
                <a:effectLst>
                  <a:glow rad="228600">
                    <a:schemeClr val="bg2"/>
                  </a:glow>
                </a:effectLst>
                <a:latin typeface="Arial" charset="0"/>
                <a:ea typeface="新細明體" charset="0"/>
                <a:cs typeface="Arial"/>
              </a:rPr>
            </a:br>
            <a:r>
              <a:rPr lang="ar-JO" sz="4000" dirty="0">
                <a:solidFill>
                  <a:srgbClr val="FFFFFF"/>
                </a:solidFill>
                <a:effectLst>
                  <a:glow rad="228600">
                    <a:schemeClr val="bg2"/>
                  </a:glow>
                </a:effectLst>
                <a:latin typeface="Arial" charset="0"/>
                <a:ea typeface="新細明體" charset="0"/>
                <a:cs typeface="Arial"/>
              </a:rPr>
              <a:t>تتفوّق على</a:t>
            </a:r>
            <a:br>
              <a:rPr lang="ar-JO" sz="4000" dirty="0">
                <a:solidFill>
                  <a:srgbClr val="FFFFFF"/>
                </a:solidFill>
                <a:effectLst>
                  <a:glow rad="228600">
                    <a:schemeClr val="bg2"/>
                  </a:glow>
                </a:effectLst>
                <a:latin typeface="Arial" charset="0"/>
                <a:ea typeface="新細明體" charset="0"/>
                <a:cs typeface="Arial"/>
              </a:rPr>
            </a:br>
            <a:r>
              <a:rPr lang="ar-JO" sz="4000" dirty="0">
                <a:solidFill>
                  <a:srgbClr val="FFFFFF"/>
                </a:solidFill>
                <a:effectLst>
                  <a:glow rad="228600">
                    <a:schemeClr val="bg2"/>
                  </a:glow>
                </a:effectLst>
                <a:latin typeface="Arial" charset="0"/>
                <a:ea typeface="新細明體" charset="0"/>
                <a:cs typeface="Arial"/>
              </a:rPr>
              <a:t>القبّة</a:t>
            </a:r>
            <a:endParaRPr lang="en-US" sz="4000" dirty="0">
              <a:solidFill>
                <a:srgbClr val="FFFFFF"/>
              </a:solidFill>
              <a:effectLst>
                <a:glow rad="228600">
                  <a:schemeClr val="bg2"/>
                </a:glow>
              </a:effectLst>
              <a:latin typeface="Arial" charset="0"/>
              <a:ea typeface="新細明體" charset="0"/>
              <a:cs typeface="Arial"/>
            </a:endParaRPr>
          </a:p>
        </p:txBody>
      </p:sp>
      <p:pic>
        <p:nvPicPr>
          <p:cNvPr id="100354"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a:ea typeface="ＭＳ Ｐゴシック" charset="0"/>
                <a:cs typeface="Arial"/>
              </a:rPr>
              <a:t>الصخرة في الداخل</a:t>
            </a:r>
            <a:endParaRPr lang="en-US" dirty="0">
              <a:latin typeface="Arial"/>
              <a:ea typeface="ＭＳ Ｐゴシック" charset="0"/>
              <a:cs typeface="Arial"/>
            </a:endParaRP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5" name="Text Box 5"/>
          <p:cNvSpPr txBox="1">
            <a:spLocks noChangeArrowheads="1"/>
          </p:cNvSpPr>
          <p:nvPr/>
        </p:nvSpPr>
        <p:spPr bwMode="auto">
          <a:xfrm>
            <a:off x="0" y="0"/>
            <a:ext cx="3024188" cy="830997"/>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الصخرة المشرفة</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b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pitchFamily="2" charset="-122"/>
                <a:cs typeface="Arial"/>
              </a:rPr>
              <a:t>احتفال الإتحاد مع الله</a:t>
            </a:r>
            <a:endParaRPr kumimoji="0" lang="zh-CN" altLang="en-GB" sz="32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Tree>
  </p:cSld>
  <p:clrMapOvr>
    <a:masterClrMapping/>
  </p:clrMapOvr>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6255</TotalTime>
  <Words>3289</Words>
  <Application>Microsoft Macintosh PowerPoint</Application>
  <PresentationFormat>On-screen Show (4:3)</PresentationFormat>
  <Paragraphs>311</Paragraphs>
  <Slides>46</Slides>
  <Notes>39</Notes>
  <HiddenSlides>0</HiddenSlides>
  <MMClips>0</MMClips>
  <ScaleCrop>false</ScaleCrop>
  <HeadingPairs>
    <vt:vector size="6" baseType="variant">
      <vt:variant>
        <vt:lpstr>Fonts Used</vt:lpstr>
      </vt:variant>
      <vt:variant>
        <vt:i4>11</vt:i4>
      </vt:variant>
      <vt:variant>
        <vt:lpstr>Theme</vt:lpstr>
      </vt:variant>
      <vt:variant>
        <vt:i4>28</vt:i4>
      </vt:variant>
      <vt:variant>
        <vt:lpstr>Slide Titles</vt:lpstr>
      </vt:variant>
      <vt:variant>
        <vt:i4>46</vt:i4>
      </vt:variant>
    </vt:vector>
  </HeadingPairs>
  <TitlesOfParts>
    <vt:vector size="85" baseType="lpstr">
      <vt:lpstr>ＭＳ Ｐゴシック</vt:lpstr>
      <vt:lpstr>新細明體</vt:lpstr>
      <vt:lpstr>Arial</vt:lpstr>
      <vt:lpstr>Arial Black</vt:lpstr>
      <vt:lpstr>Calibri</vt:lpstr>
      <vt:lpstr>Comic Sans MS</vt:lpstr>
      <vt:lpstr>Garamond</vt:lpstr>
      <vt:lpstr>Geneva CY</vt:lpstr>
      <vt:lpstr>Tahoma</vt:lpstr>
      <vt:lpstr>Times New Roman</vt:lpstr>
      <vt:lpstr>Wingdings</vt:lpstr>
      <vt:lpstr>14 Literary 2 - Dead Sea Scrolls</vt:lpstr>
      <vt:lpstr>Fireball</vt:lpstr>
      <vt:lpstr>Slit</vt:lpstr>
      <vt:lpstr>Stream</vt:lpstr>
      <vt:lpstr>1_Orbit</vt:lpstr>
      <vt:lpstr>4_Office Theme</vt:lpstr>
      <vt:lpstr>1_Fireball</vt:lpstr>
      <vt:lpstr>2_Default Design</vt:lpstr>
      <vt:lpstr>Orbit</vt:lpstr>
      <vt:lpstr>2_Stream</vt:lpstr>
      <vt:lpstr>5_Default Design</vt:lpstr>
      <vt:lpstr>2_Slit</vt:lpstr>
      <vt:lpstr>3_Stream</vt:lpstr>
      <vt:lpstr>2_Blank Presentation</vt:lpstr>
      <vt:lpstr>5_Office Theme</vt:lpstr>
      <vt:lpstr>4_Fireball</vt:lpstr>
      <vt:lpstr>4_Stream</vt:lpstr>
      <vt:lpstr>6_Fireball</vt:lpstr>
      <vt:lpstr>5_Stream</vt:lpstr>
      <vt:lpstr>9_Default Design</vt:lpstr>
      <vt:lpstr>3_Ripple</vt:lpstr>
      <vt:lpstr>16_Office Theme</vt:lpstr>
      <vt:lpstr>7_Fireball</vt:lpstr>
      <vt:lpstr>1_Office Theme</vt:lpstr>
      <vt:lpstr>6_Blank Presentation</vt:lpstr>
      <vt:lpstr>3_Fireball</vt:lpstr>
      <vt:lpstr>Default Design</vt:lpstr>
      <vt:lpstr>Clouds</vt:lpstr>
      <vt:lpstr>هيكل حزقيال</vt:lpstr>
      <vt:lpstr>ما هو مستقبل قبّة الصخرة والجغرافيا العالمية  في الملكوت بعد مجئ المسيح؟</vt:lpstr>
      <vt:lpstr>ثم تمحورت الحياة اليهودية حول هيكل سليمان لمدة 400 عام (959-586 ق. م)</vt:lpstr>
      <vt:lpstr>حافظ اليهود على القداسة في البِركة</vt:lpstr>
      <vt:lpstr>بعد إعادة بناء الهيكل، في عيد فصح العهد الجديد، زار الهيكل 100000 يهودي!</vt:lpstr>
      <vt:lpstr>المسلمون يشرفون على:</vt:lpstr>
      <vt:lpstr>صلاة المسلمين في مسجد قبّة الصخرة</vt:lpstr>
      <vt:lpstr>قبّة  تتفوّق على القبّة</vt:lpstr>
      <vt:lpstr>الصخرة في الداخل</vt:lpstr>
      <vt:lpstr>بناء مهيب</vt:lpstr>
      <vt:lpstr>جبل        الهيكل      الحالي</vt:lpstr>
      <vt:lpstr>الحائط الغربي اليهودي</vt:lpstr>
      <vt:lpstr>الحائط الغربي</vt:lpstr>
      <vt:lpstr>صلوات من أجل   الهيكل الثالث</vt:lpstr>
      <vt:lpstr>سيصنع ضد المسيح معاهدة لسبع سنوات مع إسرائيل</vt:lpstr>
      <vt:lpstr>ولكن هيكل الضيقة سيتم تدميره  واستبداله بهيكل حزقيال  في الألفية   (عصر الهيكل الرابع)</vt:lpstr>
      <vt:lpstr>الجدول الزمني للملكوت والهيكل الموصوف في  حزقيال 40-48</vt:lpstr>
      <vt:lpstr>معبد حزقيال</vt:lpstr>
      <vt:lpstr>الأقسام الخمسة</vt:lpstr>
      <vt:lpstr>View from Above</vt:lpstr>
      <vt:lpstr>٤٠-٤٣ حزقيال</vt:lpstr>
      <vt:lpstr>الملكوت                         والألفية</vt:lpstr>
      <vt:lpstr>منظر خارجي للهيكل الداخلي</vt:lpstr>
      <vt:lpstr> تباين  هيكلي  سليمان  و حزقيال</vt:lpstr>
      <vt:lpstr>مقارنات الأثاث</vt:lpstr>
      <vt:lpstr>View from Above</vt:lpstr>
      <vt:lpstr>هيكل حزقيال لن يتناسب مع جبل الهيكل الحالي!</vt:lpstr>
      <vt:lpstr>البوابة الشرقية (40: 7-16)</vt:lpstr>
      <vt:lpstr>المذبح (43: 13-17)</vt:lpstr>
      <vt:lpstr>المذبح (43: 13-17)</vt:lpstr>
      <vt:lpstr>المذبح (43: 13-17)</vt:lpstr>
      <vt:lpstr>جغرافية  الأيام الأخيرة</vt:lpstr>
      <vt:lpstr>مقارنات الكهنة و اللاويين و الأمراء</vt:lpstr>
      <vt:lpstr>محاصيل من واحة المياه العذبة</vt:lpstr>
      <vt:lpstr>إعادة توزيع الأسباط</vt:lpstr>
      <vt:lpstr>نظرة أخرى على الحدود الشرقية</vt:lpstr>
      <vt:lpstr>هل ستصل حدود إسرائيل الألفية  كل الطريق شرقاً حتى نهر الفرات ؟</vt:lpstr>
      <vt:lpstr>أقسام الأرض (48: 1-7)</vt:lpstr>
      <vt:lpstr>دعم الراحة الألفية المستقبلية في عبرانيين 4</vt:lpstr>
      <vt:lpstr>PowerPoint Presentation</vt:lpstr>
      <vt:lpstr>أي هيكل لحزقيال ؟</vt:lpstr>
      <vt:lpstr>تفسيرات 40-48</vt:lpstr>
      <vt:lpstr>مشاكل في كلتا الحالتين</vt:lpstr>
      <vt:lpstr>لماذا الذبائح في الألفية ؟</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138</cp:revision>
  <dcterms:created xsi:type="dcterms:W3CDTF">2005-03-04T01:35:56Z</dcterms:created>
  <dcterms:modified xsi:type="dcterms:W3CDTF">2024-01-18T15:08:33Z</dcterms:modified>
</cp:coreProperties>
</file>